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71"/>
    <p:sldMasterId id="2147483654" r:id="rId72"/>
    <p:sldMasterId id="2147483657" r:id="rId73"/>
  </p:sldMasterIdLst>
  <p:notesMasterIdLst>
    <p:notesMasterId r:id="rId99"/>
  </p:notesMasterIdLst>
  <p:sldIdLst>
    <p:sldId id="437" r:id="rId74"/>
    <p:sldId id="352" r:id="rId75"/>
    <p:sldId id="353" r:id="rId76"/>
    <p:sldId id="259" r:id="rId77"/>
    <p:sldId id="268" r:id="rId78"/>
    <p:sldId id="438" r:id="rId79"/>
    <p:sldId id="265" r:id="rId80"/>
    <p:sldId id="282" r:id="rId81"/>
    <p:sldId id="283" r:id="rId82"/>
    <p:sldId id="355" r:id="rId83"/>
    <p:sldId id="354" r:id="rId84"/>
    <p:sldId id="289" r:id="rId85"/>
    <p:sldId id="297" r:id="rId86"/>
    <p:sldId id="298" r:id="rId87"/>
    <p:sldId id="294" r:id="rId88"/>
    <p:sldId id="295" r:id="rId89"/>
    <p:sldId id="318" r:id="rId90"/>
    <p:sldId id="357" r:id="rId91"/>
    <p:sldId id="286" r:id="rId92"/>
    <p:sldId id="287" r:id="rId93"/>
    <p:sldId id="288" r:id="rId94"/>
    <p:sldId id="439" r:id="rId95"/>
    <p:sldId id="440" r:id="rId96"/>
    <p:sldId id="346" r:id="rId97"/>
    <p:sldId id="349" r:id="rId98"/>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4" autoAdjust="0"/>
    <p:restoredTop sz="78142" autoAdjust="0"/>
  </p:normalViewPr>
  <p:slideViewPr>
    <p:cSldViewPr showGuides="1">
      <p:cViewPr>
        <p:scale>
          <a:sx n="80" d="100"/>
          <a:sy n="80" d="100"/>
        </p:scale>
        <p:origin x="1638" y="774"/>
      </p:cViewPr>
      <p:guideLst>
        <p:guide orient="horz" pos="219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1.xml"/><Relationship Id="rId89" Type="http://schemas.openxmlformats.org/officeDocument/2006/relationships/slide" Target="slides/slide16.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xml"/><Relationship Id="rId79" Type="http://schemas.openxmlformats.org/officeDocument/2006/relationships/slide" Target="slides/slide6.xml"/><Relationship Id="rId102"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17.xml"/><Relationship Id="rId95" Type="http://schemas.openxmlformats.org/officeDocument/2006/relationships/slide" Target="slides/slide22.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80" Type="http://schemas.openxmlformats.org/officeDocument/2006/relationships/slide" Target="slides/slide7.xml"/><Relationship Id="rId85" Type="http://schemas.openxmlformats.org/officeDocument/2006/relationships/slide" Target="slides/slide12.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 Target="slides/slide2.xml"/><Relationship Id="rId83" Type="http://schemas.openxmlformats.org/officeDocument/2006/relationships/slide" Target="slides/slide10.xml"/><Relationship Id="rId88" Type="http://schemas.openxmlformats.org/officeDocument/2006/relationships/slide" Target="slides/slide15.xml"/><Relationship Id="rId91" Type="http://schemas.openxmlformats.org/officeDocument/2006/relationships/slide" Target="slides/slide18.xml"/><Relationship Id="rId96"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Master" Target="slideMasters/slideMaster3.xml"/><Relationship Id="rId78" Type="http://schemas.openxmlformats.org/officeDocument/2006/relationships/slide" Target="slides/slide5.xml"/><Relationship Id="rId81" Type="http://schemas.openxmlformats.org/officeDocument/2006/relationships/slide" Target="slides/slide8.xml"/><Relationship Id="rId86" Type="http://schemas.openxmlformats.org/officeDocument/2006/relationships/slide" Target="slides/slide13.xml"/><Relationship Id="rId94" Type="http://schemas.openxmlformats.org/officeDocument/2006/relationships/slide" Target="slides/slide2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3.xml"/><Relationship Id="rId97" Type="http://schemas.openxmlformats.org/officeDocument/2006/relationships/slide" Target="slides/slide24.xml"/><Relationship Id="rId7" Type="http://schemas.openxmlformats.org/officeDocument/2006/relationships/customXml" Target="../customXml/item7.xml"/><Relationship Id="rId71" Type="http://schemas.openxmlformats.org/officeDocument/2006/relationships/slideMaster" Target="slideMasters/slideMaster1.xml"/><Relationship Id="rId92" Type="http://schemas.openxmlformats.org/officeDocument/2006/relationships/slide" Target="slides/slide19.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4.xml"/><Relationship Id="rId61" Type="http://schemas.openxmlformats.org/officeDocument/2006/relationships/customXml" Target="../customXml/item61.xml"/><Relationship Id="rId82" Type="http://schemas.openxmlformats.org/officeDocument/2006/relationships/slide" Target="slides/slide9.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4.xml"/><Relationship Id="rId100"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2.xml"/><Relationship Id="rId93" Type="http://schemas.openxmlformats.org/officeDocument/2006/relationships/slide" Target="slides/slide20.xml"/><Relationship Id="rId98" Type="http://schemas.openxmlformats.org/officeDocument/2006/relationships/slide" Target="slides/slide2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2025/6/3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07547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11310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93792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2025/6/3</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slide" Target="../slides/slide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5"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customXml" Target="../../customXml/item66.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9.bin"/><Relationship Id="rId3" Type="http://schemas.openxmlformats.org/officeDocument/2006/relationships/slideLayout" Target="../slideLayouts/slideLayout6.xml"/><Relationship Id="rId7" Type="http://schemas.openxmlformats.org/officeDocument/2006/relationships/oleObject" Target="../embeddings/oleObject26.bin"/><Relationship Id="rId12" Type="http://schemas.openxmlformats.org/officeDocument/2006/relationships/image" Target="../media/image41.wmf"/><Relationship Id="rId2" Type="http://schemas.openxmlformats.org/officeDocument/2006/relationships/customXml" Target="../../customXml/item67.xml"/><Relationship Id="rId16" Type="http://schemas.openxmlformats.org/officeDocument/2006/relationships/image" Target="../media/image37.jpeg"/><Relationship Id="rId1" Type="http://schemas.openxmlformats.org/officeDocument/2006/relationships/vmlDrawing" Target="../drawings/vmlDrawing6.vml"/><Relationship Id="rId6" Type="http://schemas.openxmlformats.org/officeDocument/2006/relationships/image" Target="../media/image38.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image" Target="../media/image36.jpeg"/><Relationship Id="rId10" Type="http://schemas.openxmlformats.org/officeDocument/2006/relationships/image" Target="../media/image40.wmf"/><Relationship Id="rId4" Type="http://schemas.openxmlformats.org/officeDocument/2006/relationships/notesSlide" Target="../notesSlides/notesSlide12.xml"/><Relationship Id="rId9" Type="http://schemas.openxmlformats.org/officeDocument/2006/relationships/oleObject" Target="../embeddings/oleObject27.bin"/><Relationship Id="rId1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4.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43.w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customXml" Target="../../customXml/item68.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8.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5.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5.jpeg"/><Relationship Id="rId2" Type="http://schemas.openxmlformats.org/officeDocument/2006/relationships/customXml" Target="../../customXml/item69.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32.bin"/><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customXml" Target="../../customXml/item70.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37.bin"/><Relationship Id="rId18" Type="http://schemas.openxmlformats.org/officeDocument/2006/relationships/image" Target="../media/image54.wmf"/><Relationship Id="rId3" Type="http://schemas.openxmlformats.org/officeDocument/2006/relationships/notesSlide" Target="../notesSlides/notesSlide17.xml"/><Relationship Id="rId7" Type="http://schemas.openxmlformats.org/officeDocument/2006/relationships/oleObject" Target="../embeddings/oleObject34.bin"/><Relationship Id="rId12" Type="http://schemas.openxmlformats.org/officeDocument/2006/relationships/image" Target="../media/image51.wmf"/><Relationship Id="rId17" Type="http://schemas.openxmlformats.org/officeDocument/2006/relationships/oleObject" Target="../embeddings/oleObject39.bin"/><Relationship Id="rId2" Type="http://schemas.openxmlformats.org/officeDocument/2006/relationships/slideLayout" Target="../slideLayouts/slideLayout5.xml"/><Relationship Id="rId16" Type="http://schemas.openxmlformats.org/officeDocument/2006/relationships/image" Target="../media/image53.wmf"/><Relationship Id="rId1" Type="http://schemas.openxmlformats.org/officeDocument/2006/relationships/vmlDrawing" Target="../drawings/vmlDrawing9.vml"/><Relationship Id="rId6" Type="http://schemas.openxmlformats.org/officeDocument/2006/relationships/image" Target="../media/image48.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50.wmf"/><Relationship Id="rId4" Type="http://schemas.openxmlformats.org/officeDocument/2006/relationships/image" Target="../media/image55.jpeg"/><Relationship Id="rId9" Type="http://schemas.openxmlformats.org/officeDocument/2006/relationships/oleObject" Target="../embeddings/oleObject35.bin"/><Relationship Id="rId14"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8.wmf"/><Relationship Id="rId18" Type="http://schemas.openxmlformats.org/officeDocument/2006/relationships/oleObject" Target="../embeddings/oleObject45.bin"/><Relationship Id="rId26" Type="http://schemas.openxmlformats.org/officeDocument/2006/relationships/oleObject" Target="../embeddings/oleObject49.bin"/><Relationship Id="rId3" Type="http://schemas.openxmlformats.org/officeDocument/2006/relationships/notesSlide" Target="../notesSlides/notesSlide18.xml"/><Relationship Id="rId21" Type="http://schemas.openxmlformats.org/officeDocument/2006/relationships/image" Target="../media/image62.wmf"/><Relationship Id="rId7" Type="http://schemas.openxmlformats.org/officeDocument/2006/relationships/image" Target="../media/image70.jpeg"/><Relationship Id="rId12" Type="http://schemas.openxmlformats.org/officeDocument/2006/relationships/oleObject" Target="../embeddings/oleObject42.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slideLayout" Target="../slideLayouts/slideLayout5.xml"/><Relationship Id="rId16" Type="http://schemas.openxmlformats.org/officeDocument/2006/relationships/oleObject" Target="../embeddings/oleObject44.bin"/><Relationship Id="rId20" Type="http://schemas.openxmlformats.org/officeDocument/2006/relationships/oleObject" Target="../embeddings/oleObject46.bin"/><Relationship Id="rId29" Type="http://schemas.openxmlformats.org/officeDocument/2006/relationships/image" Target="../media/image66.wmf"/><Relationship Id="rId1" Type="http://schemas.openxmlformats.org/officeDocument/2006/relationships/vmlDrawing" Target="../drawings/vmlDrawing10.vml"/><Relationship Id="rId6" Type="http://schemas.openxmlformats.org/officeDocument/2006/relationships/image" Target="../media/image69.jpeg"/><Relationship Id="rId11" Type="http://schemas.openxmlformats.org/officeDocument/2006/relationships/image" Target="../media/image57.wmf"/><Relationship Id="rId24" Type="http://schemas.openxmlformats.org/officeDocument/2006/relationships/oleObject" Target="../embeddings/oleObject48.bin"/><Relationship Id="rId5" Type="http://schemas.openxmlformats.org/officeDocument/2006/relationships/image" Target="../media/image68.jpeg"/><Relationship Id="rId15" Type="http://schemas.openxmlformats.org/officeDocument/2006/relationships/image" Target="../media/image59.wmf"/><Relationship Id="rId23" Type="http://schemas.openxmlformats.org/officeDocument/2006/relationships/image" Target="../media/image63.wmf"/><Relationship Id="rId28" Type="http://schemas.openxmlformats.org/officeDocument/2006/relationships/oleObject" Target="../embeddings/oleObject50.bin"/><Relationship Id="rId10" Type="http://schemas.openxmlformats.org/officeDocument/2006/relationships/oleObject" Target="../embeddings/oleObject41.bin"/><Relationship Id="rId19" Type="http://schemas.openxmlformats.org/officeDocument/2006/relationships/image" Target="../media/image61.wmf"/><Relationship Id="rId4" Type="http://schemas.openxmlformats.org/officeDocument/2006/relationships/image" Target="../media/image67.jpeg"/><Relationship Id="rId9" Type="http://schemas.openxmlformats.org/officeDocument/2006/relationships/image" Target="../media/image56.wmf"/><Relationship Id="rId14" Type="http://schemas.openxmlformats.org/officeDocument/2006/relationships/oleObject" Target="../embeddings/oleObject43.bin"/><Relationship Id="rId22" Type="http://schemas.openxmlformats.org/officeDocument/2006/relationships/oleObject" Target="../embeddings/oleObject47.bin"/><Relationship Id="rId27" Type="http://schemas.openxmlformats.org/officeDocument/2006/relationships/image" Target="../media/image65.wmf"/></Relationships>
</file>

<file path=ppt/slides/_rels/slide2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notesSlide" Target="../notesSlides/notesSlide19.xml"/><Relationship Id="rId7" Type="http://schemas.openxmlformats.org/officeDocument/2006/relationships/oleObject" Target="../embeddings/oleObject52.bin"/><Relationship Id="rId12" Type="http://schemas.openxmlformats.org/officeDocument/2006/relationships/image" Target="../media/image74.w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75.jpeg"/><Relationship Id="rId11" Type="http://schemas.openxmlformats.org/officeDocument/2006/relationships/oleObject" Target="../embeddings/oleObject54.bin"/><Relationship Id="rId5" Type="http://schemas.openxmlformats.org/officeDocument/2006/relationships/image" Target="../media/image71.wmf"/><Relationship Id="rId10" Type="http://schemas.openxmlformats.org/officeDocument/2006/relationships/image" Target="../media/image73.wmf"/><Relationship Id="rId4" Type="http://schemas.openxmlformats.org/officeDocument/2006/relationships/oleObject" Target="../embeddings/oleObject51.bin"/><Relationship Id="rId9" Type="http://schemas.openxmlformats.org/officeDocument/2006/relationships/oleObject" Target="../embeddings/oleObject5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80.wmf"/><Relationship Id="rId18" Type="http://schemas.openxmlformats.org/officeDocument/2006/relationships/oleObject" Target="../embeddings/oleObject62.bin"/><Relationship Id="rId3" Type="http://schemas.openxmlformats.org/officeDocument/2006/relationships/notesSlide" Target="../notesSlides/notesSlide20.xml"/><Relationship Id="rId7" Type="http://schemas.openxmlformats.org/officeDocument/2006/relationships/image" Target="../media/image77.wmf"/><Relationship Id="rId12" Type="http://schemas.openxmlformats.org/officeDocument/2006/relationships/oleObject" Target="../embeddings/oleObject59.bin"/><Relationship Id="rId17" Type="http://schemas.openxmlformats.org/officeDocument/2006/relationships/image" Target="../media/image82.wmf"/><Relationship Id="rId2" Type="http://schemas.openxmlformats.org/officeDocument/2006/relationships/slideLayout" Target="../slideLayouts/slideLayout5.xml"/><Relationship Id="rId16" Type="http://schemas.openxmlformats.org/officeDocument/2006/relationships/oleObject" Target="../embeddings/oleObject61.bin"/><Relationship Id="rId20" Type="http://schemas.openxmlformats.org/officeDocument/2006/relationships/image" Target="../media/image75.jpeg"/><Relationship Id="rId1" Type="http://schemas.openxmlformats.org/officeDocument/2006/relationships/vmlDrawing" Target="../drawings/vmlDrawing12.vml"/><Relationship Id="rId6" Type="http://schemas.openxmlformats.org/officeDocument/2006/relationships/oleObject" Target="../embeddings/oleObject56.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58.bin"/><Relationship Id="rId19" Type="http://schemas.openxmlformats.org/officeDocument/2006/relationships/image" Target="../media/image83.wmf"/><Relationship Id="rId4" Type="http://schemas.openxmlformats.org/officeDocument/2006/relationships/oleObject" Target="../embeddings/oleObject55.bin"/><Relationship Id="rId9" Type="http://schemas.openxmlformats.org/officeDocument/2006/relationships/image" Target="../media/image78.wmf"/><Relationship Id="rId14" Type="http://schemas.openxmlformats.org/officeDocument/2006/relationships/oleObject" Target="../embeddings/oleObject6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18" Type="http://schemas.openxmlformats.org/officeDocument/2006/relationships/image" Target="../media/image10.wmf"/><Relationship Id="rId3" Type="http://schemas.openxmlformats.org/officeDocument/2006/relationships/notesSlide" Target="../notesSlides/notesSlide1.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7.wmf"/><Relationship Id="rId17" Type="http://schemas.openxmlformats.org/officeDocument/2006/relationships/oleObject" Target="../embeddings/oleObject7.bin"/><Relationship Id="rId2" Type="http://schemas.openxmlformats.org/officeDocument/2006/relationships/slideLayout" Target="../slideLayouts/slideLayout5.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wmf"/><Relationship Id="rId19" Type="http://schemas.openxmlformats.org/officeDocument/2006/relationships/oleObject" Target="../embeddings/oleObject8.bin"/><Relationship Id="rId4" Type="http://schemas.openxmlformats.org/officeDocument/2006/relationships/image" Target="../media/image13.jpeg"/><Relationship Id="rId9" Type="http://schemas.openxmlformats.org/officeDocument/2006/relationships/oleObject" Target="../embeddings/oleObject3.bin"/><Relationship Id="rId14" Type="http://schemas.openxmlformats.org/officeDocument/2006/relationships/image" Target="../media/image8.wmf"/><Relationship Id="rId22"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oleObject" Target="../embeddings/oleObject14.bin"/><Relationship Id="rId3" Type="http://schemas.openxmlformats.org/officeDocument/2006/relationships/notesSlide" Target="../notesSlides/notesSlide2.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oleObject" Target="../embeddings/oleObject12.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3.xml"/><Relationship Id="rId7"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23.jpeg"/><Relationship Id="rId9"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3" Type="http://schemas.openxmlformats.org/officeDocument/2006/relationships/slideLayout" Target="../slideLayouts/slideLayout6.xml"/><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customXml" Target="../../customXml/item65.xml"/><Relationship Id="rId16" Type="http://schemas.openxmlformats.org/officeDocument/2006/relationships/image" Target="../media/image29.wmf"/><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notesSlide" Target="../notesSlides/notesSlide4.xml"/><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31.wmf"/><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5</a:t>
            </a:r>
            <a:r>
              <a:rPr lang="zh-CN" altLang="en-US" sz="4000" b="1" kern="0" dirty="0">
                <a:solidFill>
                  <a:srgbClr val="0070C0"/>
                </a:solidFill>
                <a:latin typeface="宋体" panose="02010600030101010101" pitchFamily="2" charset="-122"/>
                <a:ea typeface="宋体" panose="02010600030101010101" pitchFamily="2" charset="-122"/>
                <a:cs typeface="+mj-cs"/>
              </a:rPr>
              <a:t>章　万有引力与宇宙航行</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人造卫星　宇宙速度</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078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要点1　天体和卫星运行参量的分析</a:t>
            </a:r>
          </a:p>
          <a:p>
            <a:pPr marL="0" indent="0" eaLnBrk="0" latinLnBrk="1" hangingPunct="0">
              <a:lnSpc>
                <a:spcPct val="150000"/>
              </a:lnSpc>
              <a:spcBef>
                <a:spcPts val="145"/>
              </a:spcBef>
              <a:buNone/>
            </a:pPr>
            <a:r>
              <a:rPr lang="zh-CN" altLang="en-US" sz="2410" b="1" kern="0" dirty="0">
                <a:solidFill>
                  <a:srgbClr val="000000"/>
                </a:solidFill>
                <a:latin typeface="华文细黑" panose="02010600040101010101" pitchFamily="65" charset="-122"/>
                <a:ea typeface="华文细黑" panose="02010600040101010101" pitchFamily="65" charset="-122"/>
                <a:sym typeface="Times New Roman" panose="02020603050405020304"/>
              </a:rPr>
              <a:t>1.天体运行参量随轨道半径变化的规律</a:t>
            </a:r>
            <a:endParaRPr lang="zh-CN" altLang="en-US" b="1" dirty="0">
              <a:latin typeface="华文细黑" panose="02010600040101010101" pitchFamily="65" charset="-122"/>
              <a:ea typeface="华文细黑" panose="02010600040101010101" pitchFamily="65" charset="-122"/>
              <a:sym typeface="Times New Roman" panose="02020603050405020304"/>
            </a:endParaRPr>
          </a:p>
        </p:txBody>
      </p:sp>
      <p:pic>
        <p:nvPicPr>
          <p:cNvPr id="13" name="图片 3" descr="textimage4.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2699718" y="1402554"/>
            <a:ext cx="6546071" cy="40719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2.地球同步卫星、近地卫星和赤道上物体的比较</a:t>
            </a:r>
            <a:endParaRPr lang="zh-CN" altLang="en-US" b="1" dirty="0"/>
          </a:p>
        </p:txBody>
      </p:sp>
      <p:pic>
        <p:nvPicPr>
          <p:cNvPr id="5" name="图片 3" descr="textimage5.jpeg">
            <a:extLst>
              <a:ext uri="{FF2B5EF4-FFF2-40B4-BE49-F238E27FC236}">
                <a16:creationId xmlns:a16="http://schemas.microsoft.com/office/drawing/2014/main" id="{A2822611-518D-4016-8FB6-22144270DCDD}"/>
              </a:ext>
            </a:extLst>
          </p:cNvPr>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3059758" y="1476053"/>
            <a:ext cx="5688632" cy="1960128"/>
          </a:xfrm>
          <a:prstGeom prst="rect">
            <a:avLst/>
          </a:prstGeom>
        </p:spPr>
      </p:pic>
      <p:graphicFrame>
        <p:nvGraphicFramePr>
          <p:cNvPr id="6" name="表格 11">
            <a:extLst>
              <a:ext uri="{FF2B5EF4-FFF2-40B4-BE49-F238E27FC236}">
                <a16:creationId xmlns:a16="http://schemas.microsoft.com/office/drawing/2014/main" id="{0FEC6355-5356-4F5D-8AFF-9C6476EFF4A4}"/>
              </a:ext>
            </a:extLst>
          </p:cNvPr>
          <p:cNvGraphicFramePr>
            <a:graphicFrameLocks noGrp="1"/>
          </p:cNvGraphicFramePr>
          <p:nvPr>
            <p:extLst>
              <p:ext uri="{D42A27DB-BD31-4B8C-83A1-F6EECF244321}">
                <p14:modId xmlns:p14="http://schemas.microsoft.com/office/powerpoint/2010/main" val="715556700"/>
              </p:ext>
            </p:extLst>
          </p:nvPr>
        </p:nvGraphicFramePr>
        <p:xfrm>
          <a:off x="1481776" y="3873885"/>
          <a:ext cx="9204636" cy="1490600"/>
        </p:xfrm>
        <a:graphic>
          <a:graphicData uri="http://schemas.openxmlformats.org/drawingml/2006/table">
            <a:tbl>
              <a:tblPr firstRow="1" bandRow="1">
                <a:tableStyleId>{5C22544A-7EE6-4342-B048-85BDC9FD1C3A}</a:tableStyleId>
              </a:tblPr>
              <a:tblGrid>
                <a:gridCol w="2301159">
                  <a:extLst>
                    <a:ext uri="{9D8B030D-6E8A-4147-A177-3AD203B41FA5}">
                      <a16:colId xmlns:a16="http://schemas.microsoft.com/office/drawing/2014/main" val="3658367328"/>
                    </a:ext>
                  </a:extLst>
                </a:gridCol>
                <a:gridCol w="2301159">
                  <a:extLst>
                    <a:ext uri="{9D8B030D-6E8A-4147-A177-3AD203B41FA5}">
                      <a16:colId xmlns:a16="http://schemas.microsoft.com/office/drawing/2014/main" val="3386714557"/>
                    </a:ext>
                  </a:extLst>
                </a:gridCol>
                <a:gridCol w="2301159">
                  <a:extLst>
                    <a:ext uri="{9D8B030D-6E8A-4147-A177-3AD203B41FA5}">
                      <a16:colId xmlns:a16="http://schemas.microsoft.com/office/drawing/2014/main" val="3162429974"/>
                    </a:ext>
                  </a:extLst>
                </a:gridCol>
                <a:gridCol w="2301159">
                  <a:extLst>
                    <a:ext uri="{9D8B030D-6E8A-4147-A177-3AD203B41FA5}">
                      <a16:colId xmlns:a16="http://schemas.microsoft.com/office/drawing/2014/main" val="2564008823"/>
                    </a:ext>
                  </a:extLst>
                </a:gridCol>
              </a:tblGrid>
              <a:tr h="669598">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轨道半径</a:t>
                      </a:r>
                      <a:endParaRPr lang="zh-CN" altLang="en-US" sz="2800" b="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角速度</a:t>
                      </a:r>
                      <a:endParaRPr lang="zh-CN" altLang="en-US" sz="2800" b="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线速度</a:t>
                      </a:r>
                      <a:endParaRPr lang="zh-CN" altLang="en-US" sz="2800" b="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eaLnBrk="0" latinLnBrk="1" hangingPunct="0">
                        <a:lnSpc>
                          <a:spcPct val="150000"/>
                        </a:lnSpc>
                        <a:spcBef>
                          <a:spcPts val="0"/>
                        </a:spcBef>
                      </a:pP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向心加速度</a:t>
                      </a:r>
                      <a:endParaRPr lang="zh-CN" altLang="en-US" sz="2800" b="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968907"/>
                  </a:ext>
                </a:extLst>
              </a:tr>
              <a:tr h="821002">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同</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物</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近</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同</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近</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同</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495" rtl="0" eaLnBrk="1" fontAlgn="auto" latinLnBrk="0" hangingPunct="1">
                        <a:lnSpc>
                          <a:spcPct val="100000"/>
                        </a:lnSpc>
                        <a:spcBef>
                          <a:spcPts val="0"/>
                        </a:spcBef>
                        <a:spcAft>
                          <a:spcPts val="0"/>
                        </a:spcAft>
                        <a:buClrTx/>
                        <a:buSzTx/>
                        <a:buFontTx/>
                        <a:buNone/>
                        <a:tabLst/>
                        <a:defRPr/>
                      </a:pP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近</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同</a:t>
                      </a:r>
                      <a:r>
                        <a:rPr lang="zh-CN" altLang="en-US" sz="2800" b="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800" b="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800" b="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53793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1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关键·规律     </a:t>
            </a:r>
            <a:r>
              <a:rPr lang="zh-CN" altLang="en-US" sz="2410" kern="0" dirty="0">
                <a:solidFill>
                  <a:srgbClr val="000000"/>
                </a:solidFill>
                <a:latin typeface="华文细黑" panose="02010600040101010101" pitchFamily="65" charset="-122"/>
                <a:ea typeface="华文细黑" panose="02010600040101010101" pitchFamily="65" charset="-122"/>
              </a:rPr>
              <a:t>地球同步卫星四个“一定”</a:t>
            </a:r>
            <a:endParaRPr lang="zh-CN" altLang="en-US" dirty="0"/>
          </a:p>
        </p:txBody>
      </p:sp>
      <p:pic>
        <p:nvPicPr>
          <p:cNvPr id="3" name="图片 3" descr="textimage7.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2496170" y="1123300"/>
            <a:ext cx="7175847" cy="45939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3765" kern="0" spc="45036" dirty="0">
                <a:solidFill>
                  <a:srgbClr val="DE0000"/>
                </a:solidFill>
                <a:latin typeface="Times New Roman" panose="02020603050405020304" pitchFamily="65" charset="-122"/>
                <a:ea typeface="微软雅黑" panose="020B0503020204020204" pitchFamily="34" charset="-122"/>
              </a:rPr>
              <a:t> </a:t>
            </a:r>
            <a:r>
              <a:rPr lang="zh-CN" altLang="en-US" sz="2495" kern="0" dirty="0">
                <a:solidFill>
                  <a:srgbClr val="DE0000"/>
                </a:solidFill>
                <a:latin typeface="Times New Roman" panose="02020603050405020304" pitchFamily="65" charset="-122"/>
                <a:ea typeface="微软雅黑" panose="020B0503020204020204" pitchFamily="34" charset="-122"/>
              </a:rPr>
              <a:t> </a:t>
            </a:r>
            <a:endParaRPr lang="zh-CN" altLang="en-US"/>
          </a:p>
        </p:txBody>
      </p:sp>
      <p:pic>
        <p:nvPicPr>
          <p:cNvPr id="3" name="图片 3" descr="textimage8.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1979638" y="1142999"/>
            <a:ext cx="7467600" cy="3762374"/>
          </a:xfrm>
          <a:prstGeom prst="rect">
            <a:avLst/>
          </a:prstGeom>
        </p:spPr>
      </p:pic>
      <p:sp>
        <p:nvSpPr>
          <p:cNvPr id="4" name="TextBox 2"/>
          <p:cNvSpPr txBox="1"/>
          <p:nvPr/>
        </p:nvSpPr>
        <p:spPr>
          <a:xfrm>
            <a:off x="620400" y="404317"/>
            <a:ext cx="11831400" cy="515013"/>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宇宙速度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900000"/>
            <a:ext cx="11268734" cy="2726580"/>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1.模型特征</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追及问题主要研究同一中心天体的两颗卫星相距最近或最远的情况。当两颗卫星与中心天体在同一直线上，且位于中心天体的同一侧时，相距最近，如图甲;</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当两颗卫星与中心天体在同一直线上，且位于中心天体的两侧时，相距最远，如图乙。  </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16.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3059758" y="3420269"/>
            <a:ext cx="2571750" cy="2447925"/>
          </a:xfrm>
          <a:prstGeom prst="rect">
            <a:avLst/>
          </a:prstGeom>
        </p:spPr>
      </p:pic>
      <p:pic>
        <p:nvPicPr>
          <p:cNvPr id="4" name="图片 4" descr="textimage17.jpeg"/>
          <p:cNvPicPr>
            <a:picLocks noChangeAspect="1"/>
          </p:cNvPicPr>
          <p:nvPr/>
        </p:nvPicPr>
        <p:blipFill>
          <a:blip r:embed="rId5">
            <a:clrChange>
              <a:clrFrom>
                <a:srgbClr val="FFFFFF"/>
              </a:clrFrom>
              <a:clrTo>
                <a:srgbClr val="FFFFFF">
                  <a:alpha val="0"/>
                </a:srgbClr>
              </a:clrTo>
            </a:clrChange>
            <a:duotone>
              <a:prstClr val="black"/>
              <a:schemeClr val="accent6">
                <a:tint val="45000"/>
                <a:satMod val="400000"/>
              </a:schemeClr>
            </a:duotone>
          </a:blip>
          <a:stretch>
            <a:fillRect/>
          </a:stretch>
        </p:blipFill>
        <p:spPr>
          <a:xfrm>
            <a:off x="6660158" y="3420269"/>
            <a:ext cx="2228850" cy="2552699"/>
          </a:xfrm>
          <a:prstGeom prst="rect">
            <a:avLst/>
          </a:prstGeom>
        </p:spPr>
      </p:pic>
      <p:sp>
        <p:nvSpPr>
          <p:cNvPr id="5" name="TextBox 2">
            <a:extLst>
              <a:ext uri="{FF2B5EF4-FFF2-40B4-BE49-F238E27FC236}">
                <a16:creationId xmlns:a16="http://schemas.microsoft.com/office/drawing/2014/main" id="{4BADF627-2C0A-4D09-97A6-307C9CAC9BBB}"/>
              </a:ext>
            </a:extLst>
          </p:cNvPr>
          <p:cNvSpPr txBox="1"/>
          <p:nvPr/>
        </p:nvSpPr>
        <p:spPr>
          <a:xfrm>
            <a:off x="468000" y="323925"/>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天体（卫星）的追及问题</a:t>
            </a:r>
          </a:p>
        </p:txBody>
      </p:sp>
    </p:spTree>
    <p:custDataLst>
      <p:custData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395933"/>
            <a:ext cx="11700718" cy="4297267"/>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2.常见问题及处理方法(两颗卫星</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同向转动</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(1)计算同一中心天体的两颗卫星由相距最近(最远)到再次相距最近(最远)需要的时间。</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①角度关系:</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·2π(</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=1，2，3，…)(</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②圈数关系:</a:t>
            </a:r>
            <a:r>
              <a:rPr lang="zh-CN" altLang="en-US" sz="3317" kern="0" spc="-114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17" kern="0" spc="-99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=1，2，3，…)(</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32"/>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(2)计算同一中心天体的两颗卫星由相距最近到相距最远需要的时间。</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①角度关系:</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-1)π(</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=1，2，3，…)(</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②圈数关系:</a:t>
            </a:r>
            <a:r>
              <a:rPr lang="zh-CN" altLang="en-US" sz="3317" kern="0" spc="-114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17" kern="0" spc="-99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11" kern="0" spc="24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=1，2，3，…)(</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51800878"/>
              </p:ext>
            </p:extLst>
          </p:nvPr>
        </p:nvGraphicFramePr>
        <p:xfrm>
          <a:off x="2082486" y="2196133"/>
          <a:ext cx="276224" cy="723900"/>
        </p:xfrm>
        <a:graphic>
          <a:graphicData uri="http://schemas.openxmlformats.org/presentationml/2006/ole">
            <mc:AlternateContent xmlns:mc="http://schemas.openxmlformats.org/markup-compatibility/2006">
              <mc:Choice xmlns:v="urn:schemas-microsoft-com:vml" Requires="v">
                <p:oleObj spid="_x0000_s50218" name="Equation" r:id="rId5" imgW="278400" imgH="729600" progId="Equation.DSMT4">
                  <p:embed/>
                </p:oleObj>
              </mc:Choice>
              <mc:Fallback>
                <p:oleObj name="Equation" r:id="rId5" imgW="278400" imgH="729600" progId="Equation.DSMT4">
                  <p:embed/>
                  <p:pic>
                    <p:nvPicPr>
                      <p:cNvPr id="4"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486" y="2196133"/>
                        <a:ext cx="276224"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797508078"/>
              </p:ext>
            </p:extLst>
          </p:nvPr>
        </p:nvGraphicFramePr>
        <p:xfrm>
          <a:off x="2460611" y="2196133"/>
          <a:ext cx="295275" cy="723900"/>
        </p:xfrm>
        <a:graphic>
          <a:graphicData uri="http://schemas.openxmlformats.org/presentationml/2006/ole">
            <mc:AlternateContent xmlns:mc="http://schemas.openxmlformats.org/markup-compatibility/2006">
              <mc:Choice xmlns:v="urn:schemas-microsoft-com:vml" Requires="v">
                <p:oleObj spid="_x0000_s50219" name="Equation" r:id="rId7" imgW="297600" imgH="729600" progId="Equation.DSMT4">
                  <p:embed/>
                </p:oleObj>
              </mc:Choice>
              <mc:Fallback>
                <p:oleObj name="Equation" r:id="rId7" imgW="297600" imgH="729600" progId="Equation.DSMT4">
                  <p:embed/>
                  <p:pic>
                    <p:nvPicPr>
                      <p:cNvPr id="5" name="对象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611" y="2196133"/>
                        <a:ext cx="2952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019347602"/>
              </p:ext>
            </p:extLst>
          </p:nvPr>
        </p:nvGraphicFramePr>
        <p:xfrm>
          <a:off x="2082486" y="4128986"/>
          <a:ext cx="276224" cy="723899"/>
        </p:xfrm>
        <a:graphic>
          <a:graphicData uri="http://schemas.openxmlformats.org/presentationml/2006/ole">
            <mc:AlternateContent xmlns:mc="http://schemas.openxmlformats.org/markup-compatibility/2006">
              <mc:Choice xmlns:v="urn:schemas-microsoft-com:vml" Requires="v">
                <p:oleObj spid="_x0000_s50220" name="Equation" r:id="rId9" imgW="278400" imgH="729600" progId="Equation.DSMT4">
                  <p:embed/>
                </p:oleObj>
              </mc:Choice>
              <mc:Fallback>
                <p:oleObj name="Equation" r:id="rId9" imgW="278400" imgH="729600" progId="Equation.DSMT4">
                  <p:embed/>
                  <p:pic>
                    <p:nvPicPr>
                      <p:cNvPr id="6" name="对象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2486" y="4128986"/>
                        <a:ext cx="276224" cy="723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06780663"/>
              </p:ext>
            </p:extLst>
          </p:nvPr>
        </p:nvGraphicFramePr>
        <p:xfrm>
          <a:off x="2460611" y="4128986"/>
          <a:ext cx="295275" cy="723899"/>
        </p:xfrm>
        <a:graphic>
          <a:graphicData uri="http://schemas.openxmlformats.org/presentationml/2006/ole">
            <mc:AlternateContent xmlns:mc="http://schemas.openxmlformats.org/markup-compatibility/2006">
              <mc:Choice xmlns:v="urn:schemas-microsoft-com:vml" Requires="v">
                <p:oleObj spid="_x0000_s50221" name="Equation" r:id="rId11" imgW="297600" imgH="729600" progId="Equation.DSMT4">
                  <p:embed/>
                </p:oleObj>
              </mc:Choice>
              <mc:Fallback>
                <p:oleObj name="Equation" r:id="rId11" imgW="297600" imgH="729600" progId="Equation.DSMT4">
                  <p:embed/>
                  <p:pic>
                    <p:nvPicPr>
                      <p:cNvPr id="7" name="对象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0611" y="4128986"/>
                        <a:ext cx="295275" cy="723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770490047"/>
              </p:ext>
            </p:extLst>
          </p:nvPr>
        </p:nvGraphicFramePr>
        <p:xfrm>
          <a:off x="2928460" y="4117713"/>
          <a:ext cx="695324" cy="657224"/>
        </p:xfrm>
        <a:graphic>
          <a:graphicData uri="http://schemas.openxmlformats.org/presentationml/2006/ole">
            <mc:AlternateContent xmlns:mc="http://schemas.openxmlformats.org/markup-compatibility/2006">
              <mc:Choice xmlns:v="urn:schemas-microsoft-com:vml" Requires="v">
                <p:oleObj spid="_x0000_s50222" name="Equation" r:id="rId13" imgW="700800" imgH="662400" progId="Equation.DSMT4">
                  <p:embed/>
                </p:oleObj>
              </mc:Choice>
              <mc:Fallback>
                <p:oleObj name="Equation" r:id="rId13" imgW="700800" imgH="662400" progId="Equation.DSMT4">
                  <p:embed/>
                  <p:pic>
                    <p:nvPicPr>
                      <p:cNvPr id="8" name="对象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460" y="4117713"/>
                        <a:ext cx="69532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图片 3" descr="textimage16.jpeg">
            <a:extLst>
              <a:ext uri="{FF2B5EF4-FFF2-40B4-BE49-F238E27FC236}">
                <a16:creationId xmlns:a16="http://schemas.microsoft.com/office/drawing/2014/main" id="{7DE93476-5284-484E-8E24-444DC4B05B05}"/>
              </a:ext>
            </a:extLst>
          </p:cNvPr>
          <p:cNvPicPr>
            <a:picLocks noChangeAspect="1"/>
          </p:cNvPicPr>
          <p:nvPr/>
        </p:nvPicPr>
        <p:blipFill>
          <a:blip r:embed="rId15">
            <a:clrChange>
              <a:clrFrom>
                <a:srgbClr val="FFFFFF"/>
              </a:clrFrom>
              <a:clrTo>
                <a:srgbClr val="FFFFFF">
                  <a:alpha val="0"/>
                </a:srgbClr>
              </a:clrTo>
            </a:clrChange>
            <a:duotone>
              <a:prstClr val="black"/>
              <a:schemeClr val="accent6">
                <a:tint val="45000"/>
                <a:satMod val="400000"/>
              </a:schemeClr>
            </a:duotone>
          </a:blip>
          <a:stretch>
            <a:fillRect/>
          </a:stretch>
        </p:blipFill>
        <p:spPr>
          <a:xfrm>
            <a:off x="862072" y="4852885"/>
            <a:ext cx="1893814" cy="1802630"/>
          </a:xfrm>
          <a:prstGeom prst="rect">
            <a:avLst/>
          </a:prstGeom>
        </p:spPr>
      </p:pic>
      <p:pic>
        <p:nvPicPr>
          <p:cNvPr id="10" name="图片 4" descr="textimage17.jpeg">
            <a:extLst>
              <a:ext uri="{FF2B5EF4-FFF2-40B4-BE49-F238E27FC236}">
                <a16:creationId xmlns:a16="http://schemas.microsoft.com/office/drawing/2014/main" id="{FB1E4B4D-1258-472A-81F5-2188CEE1B2DE}"/>
              </a:ext>
            </a:extLst>
          </p:cNvPr>
          <p:cNvPicPr>
            <a:picLocks noChangeAspect="1"/>
          </p:cNvPicPr>
          <p:nvPr/>
        </p:nvPicPr>
        <p:blipFill>
          <a:blip r:embed="rId16">
            <a:clrChange>
              <a:clrFrom>
                <a:srgbClr val="FFFFFF"/>
              </a:clrFrom>
              <a:clrTo>
                <a:srgbClr val="FFFFFF">
                  <a:alpha val="0"/>
                </a:srgbClr>
              </a:clrTo>
            </a:clrChange>
            <a:duotone>
              <a:prstClr val="black"/>
              <a:schemeClr val="accent6">
                <a:tint val="45000"/>
                <a:satMod val="400000"/>
              </a:schemeClr>
            </a:duotone>
          </a:blip>
          <a:stretch>
            <a:fillRect/>
          </a:stretch>
        </p:blipFill>
        <p:spPr>
          <a:xfrm>
            <a:off x="3276122" y="4852885"/>
            <a:ext cx="1641305" cy="1879785"/>
          </a:xfrm>
          <a:prstGeom prst="rect">
            <a:avLst/>
          </a:prstGeom>
        </p:spPr>
      </p:pic>
      <p:sp>
        <p:nvSpPr>
          <p:cNvPr id="3" name="矩形 2">
            <a:extLst>
              <a:ext uri="{FF2B5EF4-FFF2-40B4-BE49-F238E27FC236}">
                <a16:creationId xmlns:a16="http://schemas.microsoft.com/office/drawing/2014/main" id="{5CAD886B-0202-4D75-8090-2FE9633279F0}"/>
              </a:ext>
            </a:extLst>
          </p:cNvPr>
          <p:cNvSpPr/>
          <p:nvPr/>
        </p:nvSpPr>
        <p:spPr>
          <a:xfrm>
            <a:off x="5940078" y="4852885"/>
            <a:ext cx="5654112" cy="1320170"/>
          </a:xfrm>
          <a:prstGeom prst="rect">
            <a:avLst/>
          </a:prstGeom>
        </p:spPr>
        <p:txBody>
          <a:bodyPr wrap="none">
            <a:spAutoFit/>
          </a:bodyPr>
          <a:lstStyle/>
          <a:p>
            <a:pPr eaLnBrk="0" latinLnBrk="1" hangingPunct="0">
              <a:lnSpc>
                <a:spcPct val="150000"/>
              </a:lnSpc>
              <a:spcBef>
                <a:spcPts val="147"/>
              </a:spcBef>
            </a:pPr>
            <a:r>
              <a:rPr lang="zh-CN" altLang="en-US" sz="28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(如果两颗卫星</a:t>
            </a:r>
            <a:r>
              <a:rPr lang="zh-CN" altLang="en-US"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反向转动</a:t>
            </a:r>
            <a:r>
              <a:rPr lang="zh-CN" altLang="en-US" sz="28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8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50000"/>
              </a:lnSpc>
              <a:spcBef>
                <a:spcPts val="147"/>
              </a:spcBef>
            </a:pPr>
            <a:r>
              <a:rPr lang="zh-CN" altLang="en-US" sz="28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需把前面式子中的</a:t>
            </a:r>
            <a:r>
              <a:rPr lang="zh-CN" altLang="en-US"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”改为“</a:t>
            </a:r>
            <a:r>
              <a:rPr lang="en-US" altLang="zh-CN"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8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8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800" dirty="0">
              <a:latin typeface="Times New Roman" panose="02020603050405020304" pitchFamily="18" charset="0"/>
              <a:ea typeface="华文细黑" panose="02010600040101010101" pitchFamily="2" charset="-122"/>
              <a:cs typeface="Times New Roman" panose="02020603050405020304" pitchFamily="18" charset="0"/>
            </a:endParaRPr>
          </a:p>
        </p:txBody>
      </p:sp>
    </p:spTree>
    <p:custDataLst>
      <p:custData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486" y="478611"/>
            <a:ext cx="11831400" cy="516423"/>
          </a:xfrm>
          <a:prstGeom prst="rect">
            <a:avLst/>
          </a:prstGeom>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要点4　相对论时空观与牛顿力学的局限性</a:t>
            </a:r>
          </a:p>
        </p:txBody>
      </p:sp>
      <p:graphicFrame>
        <p:nvGraphicFramePr>
          <p:cNvPr id="3" name="表格 2"/>
          <p:cNvGraphicFramePr>
            <a:graphicFrameLocks noGrp="1"/>
          </p:cNvGraphicFramePr>
          <p:nvPr>
            <p:extLst>
              <p:ext uri="{D42A27DB-BD31-4B8C-83A1-F6EECF244321}">
                <p14:modId xmlns:p14="http://schemas.microsoft.com/office/powerpoint/2010/main" val="2484228553"/>
              </p:ext>
            </p:extLst>
          </p:nvPr>
        </p:nvGraphicFramePr>
        <p:xfrm>
          <a:off x="756032" y="1340876"/>
          <a:ext cx="10728662" cy="3159513"/>
        </p:xfrm>
        <a:graphic>
          <a:graphicData uri="http://schemas.openxmlformats.org/drawingml/2006/table">
            <a:tbl>
              <a:tblPr/>
              <a:tblGrid>
                <a:gridCol w="1799670">
                  <a:extLst>
                    <a:ext uri="{9D8B030D-6E8A-4147-A177-3AD203B41FA5}">
                      <a16:colId xmlns:a16="http://schemas.microsoft.com/office/drawing/2014/main" val="20000"/>
                    </a:ext>
                  </a:extLst>
                </a:gridCol>
                <a:gridCol w="3173482">
                  <a:extLst>
                    <a:ext uri="{9D8B030D-6E8A-4147-A177-3AD203B41FA5}">
                      <a16:colId xmlns:a16="http://schemas.microsoft.com/office/drawing/2014/main" val="20001"/>
                    </a:ext>
                  </a:extLst>
                </a:gridCol>
                <a:gridCol w="5755510">
                  <a:extLst>
                    <a:ext uri="{9D8B030D-6E8A-4147-A177-3AD203B41FA5}">
                      <a16:colId xmlns:a16="http://schemas.microsoft.com/office/drawing/2014/main" val="20002"/>
                    </a:ext>
                  </a:extLst>
                </a:gridCol>
              </a:tblGrid>
              <a:tr h="346428">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狭义相对论的</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两个基本假设</a:t>
                      </a:r>
                    </a:p>
                  </a:txBody>
                  <a:tcPr marL="45720" marR="45720" anchor="ctr">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相对性原理：在不同的惯性参考系中，物理规律的形式都是相同的</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346428">
                <a:tc vMerge="1">
                  <a:txBody>
                    <a:bodyPr/>
                    <a:lstStyle/>
                    <a:p>
                      <a:endParaRPr lang="zh-CN"/>
                    </a:p>
                  </a:txBody>
                  <a:tcPr marL="45720" marR="45720"/>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光速不变原理：真空中的光速在不同的惯性参考系中大小都是相同的</a:t>
                      </a:r>
                    </a:p>
                  </a:txBody>
                  <a:tcPr marL="45720" marR="45720"/>
                </a:tc>
                <a:tc hMerge="1">
                  <a:txBody>
                    <a:bodyPr/>
                    <a:lstStyle/>
                    <a:p>
                      <a:endParaRPr lang="zh-CN"/>
                    </a:p>
                  </a:txBody>
                  <a:tcPr marL="45720" marR="45720"/>
                </a:tc>
                <a:extLst>
                  <a:ext uri="{0D108BD9-81ED-4DB2-BD59-A6C34878D82A}">
                    <a16:rowId xmlns:a16="http://schemas.microsoft.com/office/drawing/2014/main" val="10001"/>
                  </a:ext>
                </a:extLst>
              </a:tr>
              <a:tr h="1096453">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时间延缓效应</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    Δt</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4160" kern="0" spc="3715"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相对于地面以v运动的惯性参考系上的人观察到的时间间隔为</a:t>
                      </a:r>
                      <a:r>
                        <a:rPr lang="zh-CN" altLang="en-US" sz="2010" i="1" kern="0" dirty="0">
                          <a:solidFill>
                            <a:srgbClr val="000000"/>
                          </a:solidFill>
                          <a:latin typeface="Times New Roman" panose="02020603050405020304" pitchFamily="65" charset="-122"/>
                          <a:ea typeface="华文细黑" panose="02010600040101010101" pitchFamily="65" charset="-122"/>
                        </a:rPr>
                        <a:t>Δ</a:t>
                      </a:r>
                      <a:r>
                        <a:rPr lang="zh-CN" altLang="en-US" sz="2010" kern="0" dirty="0">
                          <a:solidFill>
                            <a:srgbClr val="000000"/>
                          </a:solidFill>
                          <a:latin typeface="Times New Roman" panose="02020603050405020304" pitchFamily="65" charset="-122"/>
                          <a:ea typeface="华文细黑" panose="02010600040101010101" pitchFamily="65" charset="-122"/>
                        </a:rPr>
                        <a:t>τ，地面上的人观察到的时间间隔为</a:t>
                      </a:r>
                      <a:r>
                        <a:rPr lang="zh-CN" altLang="en-US" sz="2010" i="1" kern="0" dirty="0">
                          <a:solidFill>
                            <a:srgbClr val="000000"/>
                          </a:solidFill>
                          <a:latin typeface="Times New Roman" panose="02020603050405020304" pitchFamily="65" charset="-122"/>
                          <a:ea typeface="华文细黑" panose="02010600040101010101" pitchFamily="65" charset="-122"/>
                        </a:rPr>
                        <a:t>Δt</a:t>
                      </a:r>
                    </a:p>
                  </a:txBody>
                  <a:tcPr marL="45720" marR="45720"/>
                </a:tc>
                <a:extLst>
                  <a:ext uri="{0D108BD9-81ED-4DB2-BD59-A6C34878D82A}">
                    <a16:rowId xmlns:a16="http://schemas.microsoft.com/office/drawing/2014/main" val="10002"/>
                  </a:ext>
                </a:extLst>
              </a:tr>
              <a:tr h="107157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长度收缩效应</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      l=l</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935" kern="0" spc="4712"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与杆相对静止的人测得杆长是</a:t>
                      </a: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，沿着杆的方向，以</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相对杆运动的人测得杆长是</a:t>
                      </a:r>
                      <a:r>
                        <a:rPr lang="zh-CN" altLang="en-US" sz="2010" i="1" kern="0" dirty="0">
                          <a:solidFill>
                            <a:srgbClr val="000000"/>
                          </a:solidFill>
                          <a:latin typeface="Times New Roman" panose="02020603050405020304" pitchFamily="65" charset="-122"/>
                          <a:ea typeface="华文细黑" panose="02010600040101010101" pitchFamily="65" charset="-122"/>
                        </a:rPr>
                        <a:t>l</a:t>
                      </a:r>
                    </a:p>
                  </a:txBody>
                  <a:tcPr marL="45720" marR="45720"/>
                </a:tc>
                <a:extLst>
                  <a:ext uri="{0D108BD9-81ED-4DB2-BD59-A6C34878D82A}">
                    <a16:rowId xmlns:a16="http://schemas.microsoft.com/office/drawing/2014/main" val="10003"/>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837381390"/>
              </p:ext>
            </p:extLst>
          </p:nvPr>
        </p:nvGraphicFramePr>
        <p:xfrm>
          <a:off x="3300299" y="2459110"/>
          <a:ext cx="1000125" cy="1009649"/>
        </p:xfrm>
        <a:graphic>
          <a:graphicData uri="http://schemas.openxmlformats.org/presentationml/2006/ole">
            <mc:AlternateContent xmlns:mc="http://schemas.openxmlformats.org/markup-compatibility/2006">
              <mc:Choice xmlns:v="urn:schemas-microsoft-com:vml" Requires="v">
                <p:oleObj spid="_x0000_s31775" name="Equation" r:id="rId4" imgW="26517600" imgH="26822400" progId="">
                  <p:embed/>
                </p:oleObj>
              </mc:Choice>
              <mc:Fallback>
                <p:oleObj name="Equation" r:id="rId4" imgW="26517600" imgH="26822400" progId="">
                  <p:embed/>
                  <p:pic>
                    <p:nvPicPr>
                      <p:cNvPr id="0" name="图片 31744"/>
                      <p:cNvPicPr>
                        <a:picLocks noChangeAspect="1"/>
                      </p:cNvPicPr>
                      <p:nvPr/>
                    </p:nvPicPr>
                    <p:blipFill>
                      <a:blip r:embed="rId5"/>
                      <a:stretch>
                        <a:fillRect/>
                      </a:stretch>
                    </p:blipFill>
                    <p:spPr>
                      <a:xfrm>
                        <a:off x="3300299" y="2459110"/>
                        <a:ext cx="1000125" cy="1009649"/>
                      </a:xfrm>
                      <a:prstGeom prst="rect">
                        <a:avLst/>
                      </a:prstGeom>
                      <a:noFill/>
                      <a:ln w="9525">
                        <a:noFill/>
                      </a:ln>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1197247336"/>
              </p:ext>
            </p:extLst>
          </p:nvPr>
        </p:nvGraphicFramePr>
        <p:xfrm>
          <a:off x="3300292" y="3644021"/>
          <a:ext cx="971550" cy="723900"/>
        </p:xfrm>
        <a:graphic>
          <a:graphicData uri="http://schemas.openxmlformats.org/presentationml/2006/ole">
            <mc:AlternateContent xmlns:mc="http://schemas.openxmlformats.org/markup-compatibility/2006">
              <mc:Choice xmlns:v="urn:schemas-microsoft-com:vml" Requires="v">
                <p:oleObj spid="_x0000_s31776" name="Equation" r:id="rId6" imgW="25603200" imgH="19202400" progId="">
                  <p:embed/>
                </p:oleObj>
              </mc:Choice>
              <mc:Fallback>
                <p:oleObj name="Equation" r:id="rId6" imgW="25603200" imgH="19202400" progId="">
                  <p:embed/>
                  <p:pic>
                    <p:nvPicPr>
                      <p:cNvPr id="0" name="图片 31745"/>
                      <p:cNvPicPr>
                        <a:picLocks noChangeAspect="1"/>
                      </p:cNvPicPr>
                      <p:nvPr/>
                    </p:nvPicPr>
                    <p:blipFill>
                      <a:blip r:embed="rId7"/>
                      <a:stretch>
                        <a:fillRect/>
                      </a:stretch>
                    </p:blipFill>
                    <p:spPr>
                      <a:xfrm>
                        <a:off x="3300292" y="3644021"/>
                        <a:ext cx="971550" cy="723900"/>
                      </a:xfrm>
                      <a:prstGeom prst="rect">
                        <a:avLst/>
                      </a:prstGeom>
                      <a:noFill/>
                      <a:ln w="9525">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9</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3705"/>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卫星的变轨和对接问题　双星和多星问题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961133"/>
            <a:ext cx="11718000" cy="2756332"/>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1.变轨原理及过程(如图所示)</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(1)为了节省能量，在赤道上顺着地球自转方向发射卫星到圆形轨道Ⅰ上。</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(2)在</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点点火加速，由于速度变大，万有引力不足以提供卫星在轨道Ⅰ上做圆周运动的</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向心力，卫星做离心运动进入椭圆轨道Ⅱ。</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lvl="0" eaLnBrk="0" latinLnBrk="1" hangingPunct="0">
              <a:lnSpc>
                <a:spcPct val="150000"/>
              </a:lnSpc>
              <a:spcBef>
                <a:spcPts val="147"/>
              </a:spcBef>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(3)在</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点(远地点)再次点火加速进入圆形轨道Ⅲ。</a:t>
            </a:r>
            <a:endParaRPr lang="zh-CN" altLang="en-US" dirty="0">
              <a:solidFill>
                <a:prstClr val="black"/>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12.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88350" y="2988221"/>
            <a:ext cx="2145249" cy="2035236"/>
          </a:xfrm>
          <a:prstGeom prst="rect">
            <a:avLst/>
          </a:prstGeom>
        </p:spPr>
      </p:pic>
      <p:sp>
        <p:nvSpPr>
          <p:cNvPr id="4" name="TextBox 2">
            <a:extLst>
              <a:ext uri="{FF2B5EF4-FFF2-40B4-BE49-F238E27FC236}">
                <a16:creationId xmlns:a16="http://schemas.microsoft.com/office/drawing/2014/main" id="{36B7C453-F087-4939-884C-E0EAC3467D7E}"/>
              </a:ext>
            </a:extLst>
          </p:cNvPr>
          <p:cNvSpPr txBox="1"/>
          <p:nvPr/>
        </p:nvSpPr>
        <p:spPr>
          <a:xfrm>
            <a:off x="519300" y="35653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题型1　卫星的变轨和对接问题</a:t>
            </a:r>
          </a:p>
        </p:txBody>
      </p:sp>
    </p:spTree>
    <p:custDataLst>
      <p:custData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943422"/>
            <a:ext cx="6585476" cy="3831614"/>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万有引力定律及其应用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开普勒行星运动定律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万有引力定律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天体质量和平均密度的计算</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人造卫星 宇宙速度</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天体和卫星运行参量的分析</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宇宙速度</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 action="ppaction://noaction"/>
              </a:rPr>
              <a:t>要点</a:t>
            </a:r>
            <a:r>
              <a:rPr lang="en-US" altLang="zh-CN" dirty="0">
                <a:latin typeface="楷体" panose="02010609060101010101" pitchFamily="49" charset="-122"/>
                <a:ea typeface="楷体" panose="02010609060101010101" pitchFamily="49" charset="-122"/>
                <a:hlinkClick r:id="" action="ppaction://noaction"/>
              </a:rPr>
              <a:t>3 </a:t>
            </a:r>
            <a:r>
              <a:rPr lang="zh-CN" altLang="en-US" dirty="0">
                <a:latin typeface="楷体" panose="02010609060101010101" pitchFamily="49" charset="-122"/>
                <a:ea typeface="楷体" panose="02010609060101010101" pitchFamily="49" charset="-122"/>
                <a:hlinkClick r:id="" action="ppaction://noaction"/>
              </a:rPr>
              <a:t>天体的追及问题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4 </a:t>
            </a:r>
            <a:r>
              <a:rPr lang="zh-CN" altLang="en-US" dirty="0">
                <a:latin typeface="楷体" panose="02010609060101010101" pitchFamily="49" charset="-122"/>
                <a:ea typeface="楷体" panose="02010609060101010101" pitchFamily="49" charset="-122"/>
                <a:hlinkClick r:id="rId9" action="ppaction://hlinksldjump"/>
              </a:rPr>
              <a:t>相对论时空观与牛顿力学的局限性</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777327"/>
            <a:ext cx="170796" cy="167112"/>
          </a:xfrm>
          <a:prstGeom prst="rect">
            <a:avLst/>
          </a:prstGeom>
        </p:spPr>
      </p:pic>
      <p:grpSp>
        <p:nvGrpSpPr>
          <p:cNvPr id="20" name="组合 19"/>
          <p:cNvGrpSpPr/>
          <p:nvPr/>
        </p:nvGrpSpPr>
        <p:grpSpPr>
          <a:xfrm>
            <a:off x="3576793" y="4777591"/>
            <a:ext cx="6761844" cy="369332"/>
            <a:chOff x="3576793" y="3614205"/>
            <a:chExt cx="6761844" cy="369332"/>
          </a:xfrm>
        </p:grpSpPr>
        <p:sp>
          <p:nvSpPr>
            <p:cNvPr id="22"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37"/>
            <p:cNvGrpSpPr/>
            <p:nvPr/>
          </p:nvGrpSpPr>
          <p:grpSpPr>
            <a:xfrm>
              <a:off x="3576793" y="3614205"/>
              <a:ext cx="6761844" cy="369332"/>
              <a:chOff x="3576793" y="3614205"/>
              <a:chExt cx="6761844" cy="369332"/>
            </a:xfrm>
          </p:grpSpPr>
          <p:sp>
            <p:nvSpPr>
              <p:cNvPr id="28"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9</a:t>
                </a:r>
                <a:endParaRPr lang="zh-CN" altLang="en-US" dirty="0"/>
              </a:p>
            </p:txBody>
          </p:sp>
          <p:sp>
            <p:nvSpPr>
              <p:cNvPr id="30"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1" action="ppaction://hlinksldjump"/>
                  </a:rPr>
                  <a:t>卫星的变轨和对接问题　双星和多星问题</a:t>
                </a:r>
                <a:endParaRPr lang="zh-CN" alt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179909"/>
            <a:ext cx="11034506" cy="6047361"/>
          </a:xfrm>
          <a:prstGeom prst="rect">
            <a:avLst/>
          </a:prstGeom>
          <a:noFill/>
        </p:spPr>
        <p:txBody>
          <a:bodyPr wrap="square" lIns="0" tIns="0" rIns="0" bIns="0" rtlCol="0">
            <a:spAutoFit/>
          </a:bodyPr>
          <a:lstStyle/>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2.一些物理量的定性分析</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(1)速度:设卫星在圆形轨道Ⅰ和Ⅲ上运行时的速率分别为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，在轨道Ⅱ上经过</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点和</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点时的速率分别为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点加速，则</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点加速，则</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，又因</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，故</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&gt;</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1814" i="1"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(2)加速度:在</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点卫星只受万有引力作用，故从轨道Ⅰ或轨道Ⅱ上经过</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点</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时，卫星的</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加速度相同</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;同理，卫星在不同轨道运行过程中经过</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点时的加速度也相同</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。即</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30000"/>
              </a:lnSpc>
              <a:spcBef>
                <a:spcPts val="147"/>
              </a:spcBef>
            </a:pPr>
            <a:r>
              <a:rPr lang="zh-CN" altLang="en-US" sz="280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ⅠA</a:t>
            </a:r>
            <a:r>
              <a:rPr lang="zh-CN" altLang="en-US" sz="280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80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ⅡA</a:t>
            </a:r>
            <a:r>
              <a:rPr lang="zh-CN" altLang="en-US" sz="280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&gt;</a:t>
            </a:r>
            <a:r>
              <a:rPr lang="zh-CN" altLang="en-US" sz="280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ⅡB</a:t>
            </a:r>
            <a:r>
              <a:rPr lang="zh-CN" altLang="en-US" sz="280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800" i="1"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kern="0" baseline="-1500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ⅢB</a:t>
            </a:r>
            <a:endParaRPr lang="zh-CN" altLang="en-US"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(3)周期:设卫星在轨道Ⅰ、Ⅱ、Ⅲ上运行周期分别为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轨道半径分别为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(半长轴)、</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a:t>
            </a:r>
            <a:r>
              <a:rPr lang="zh-CN" altLang="en-US" sz="3219" kern="0" spc="-44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可知</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&lt;</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&lt;</a:t>
            </a:r>
            <a:r>
              <a:rPr lang="zh-CN" altLang="en-US" sz="2409"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4"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30000"/>
              </a:lnSpc>
              <a:spcBef>
                <a:spcPts val="147"/>
              </a:spcBef>
            </a:pPr>
            <a:r>
              <a:rPr lang="en-US" altLang="zh-CN"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机械能</a:t>
            </a:r>
            <a:r>
              <a:rPr lang="en-US" altLang="zh-CN"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卫星在一个确定的圆或椭圆轨道上机械能守恒，不同轨道上外轨道的机械能大于内轨道的机械能。若卫星在轨道</a:t>
            </a:r>
            <a:r>
              <a:rPr lang="en-US" altLang="zh-CN"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Ⅰ</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Ⅱ</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Ⅲ</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的机械能分别为</a:t>
            </a:r>
            <a:r>
              <a:rPr lang="en-US" altLang="zh-CN"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0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a:t>
            </a:r>
            <a:r>
              <a:rPr lang="en-US" altLang="zh-CN" sz="240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&lt;</a:t>
            </a:r>
            <a:r>
              <a:rPr lang="en-US" altLang="zh-CN" sz="240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40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&lt;</a:t>
            </a:r>
            <a:r>
              <a:rPr lang="en-US" altLang="zh-CN" sz="2400" i="1"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E</a:t>
            </a:r>
            <a:r>
              <a:rPr lang="en-US" altLang="zh-CN" sz="2400" kern="0" baseline="-1500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400"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046135069"/>
              </p:ext>
            </p:extLst>
          </p:nvPr>
        </p:nvGraphicFramePr>
        <p:xfrm>
          <a:off x="5560291" y="4140349"/>
          <a:ext cx="352424" cy="695324"/>
        </p:xfrm>
        <a:graphic>
          <a:graphicData uri="http://schemas.openxmlformats.org/presentationml/2006/ole">
            <mc:AlternateContent xmlns:mc="http://schemas.openxmlformats.org/markup-compatibility/2006">
              <mc:Choice xmlns:v="urn:schemas-microsoft-com:vml" Requires="v">
                <p:oleObj spid="_x0000_s51210" name="Equation" r:id="rId5" imgW="355200" imgH="700800" progId="Equation.DSMT4">
                  <p:embed/>
                </p:oleObj>
              </mc:Choice>
              <mc:Fallback>
                <p:oleObj name="Equation" r:id="rId5" imgW="355200" imgH="700800" progId="Equation.DSMT4">
                  <p:embed/>
                  <p:pic>
                    <p:nvPicPr>
                      <p:cNvPr id="4"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0291" y="4140349"/>
                        <a:ext cx="352424"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图片 3" descr="textimage12.jpeg">
            <a:extLst>
              <a:ext uri="{FF2B5EF4-FFF2-40B4-BE49-F238E27FC236}">
                <a16:creationId xmlns:a16="http://schemas.microsoft.com/office/drawing/2014/main" id="{89C4A2C1-2C70-427A-ADD6-503AC180C778}"/>
              </a:ext>
            </a:extLst>
          </p:cNvPr>
          <p:cNvPicPr>
            <a:picLocks noChangeAspect="1"/>
          </p:cNvPicPr>
          <p:nvPr/>
        </p:nvPicPr>
        <p:blipFill>
          <a:blip r:embed="rId7">
            <a:duotone>
              <a:prstClr val="black"/>
              <a:schemeClr val="accent6">
                <a:tint val="45000"/>
                <a:satMod val="400000"/>
              </a:schemeClr>
            </a:duotone>
            <a:clrChange>
              <a:clrFrom>
                <a:srgbClr val="FFFFFF"/>
              </a:clrFrom>
              <a:clrTo>
                <a:srgbClr val="FFFFFF">
                  <a:alpha val="0"/>
                </a:srgbClr>
              </a:clrTo>
            </a:clrChange>
          </a:blip>
          <a:stretch>
            <a:fillRect/>
          </a:stretch>
        </p:blipFill>
        <p:spPr>
          <a:xfrm>
            <a:off x="9349352" y="3203589"/>
            <a:ext cx="1728192" cy="1574999"/>
          </a:xfrm>
          <a:prstGeom prst="rect">
            <a:avLst/>
          </a:prstGeom>
        </p:spPr>
      </p:pic>
    </p:spTree>
    <p:custDataLst>
      <p:custData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6302" y="323925"/>
            <a:ext cx="11115584" cy="2170466"/>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3.对接问题</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宇宙飞船与空间站的“对接问题”实际上就是两个做匀速圆周运动的物体的追赶问题，本质仍然是变轨问题，</a:t>
            </a:r>
            <a:r>
              <a:rPr lang="zh-CN" altLang="en-US" sz="2409"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分清是从高轨道减速到低轨道，还是从低轨道加速至高轨道。</a:t>
            </a:r>
            <a:endParaRPr lang="zh-CN" altLang="en-US"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4CC0D9A7-6FAE-45A1-9638-3D8F49937E44}"/>
              </a:ext>
            </a:extLst>
          </p:cNvPr>
          <p:cNvSpPr txBox="1"/>
          <p:nvPr/>
        </p:nvSpPr>
        <p:spPr>
          <a:xfrm>
            <a:off x="590071" y="2678851"/>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关键·规律   </a:t>
            </a:r>
            <a:r>
              <a:rPr lang="zh-CN" altLang="en-US" sz="2410" kern="0" dirty="0">
                <a:solidFill>
                  <a:srgbClr val="000000"/>
                </a:solidFill>
                <a:latin typeface="华文细黑" panose="02010600040101010101" pitchFamily="65" charset="-122"/>
                <a:ea typeface="华文细黑" panose="02010600040101010101" pitchFamily="65" charset="-122"/>
              </a:rPr>
              <a:t>卫星发射与回收</a:t>
            </a:r>
            <a:endParaRPr lang="zh-CN" altLang="en-US" dirty="0">
              <a:latin typeface="华文细黑" panose="02010600040101010101" pitchFamily="65" charset="-122"/>
              <a:ea typeface="华文细黑" panose="02010600040101010101" pitchFamily="65" charset="-122"/>
            </a:endParaRPr>
          </a:p>
        </p:txBody>
      </p:sp>
      <p:pic>
        <p:nvPicPr>
          <p:cNvPr id="4" name="图片 3" descr="textimage16.jpeg">
            <a:extLst>
              <a:ext uri="{FF2B5EF4-FFF2-40B4-BE49-F238E27FC236}">
                <a16:creationId xmlns:a16="http://schemas.microsoft.com/office/drawing/2014/main" id="{2246031C-3EA8-4DC6-AF2A-450E61B65BF3}"/>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2457707" y="3060229"/>
            <a:ext cx="8096128" cy="2880320"/>
          </a:xfrm>
          <a:prstGeom prst="rect">
            <a:avLst/>
          </a:prstGeom>
        </p:spPr>
      </p:pic>
    </p:spTree>
    <p:custDataLst>
      <p:custData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3371017496"/>
              </p:ext>
            </p:extLst>
          </p:nvPr>
        </p:nvGraphicFramePr>
        <p:xfrm>
          <a:off x="893657" y="1476053"/>
          <a:ext cx="7650224" cy="2317817"/>
        </p:xfrm>
        <a:graphic>
          <a:graphicData uri="http://schemas.openxmlformats.org/drawingml/2006/table">
            <a:tbl>
              <a:tblPr/>
              <a:tblGrid>
                <a:gridCol w="737456">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1074384">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受力</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特点</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590" kern="0" spc="340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340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p>
                  </a:txBody>
                  <a:tcPr marL="45720" marR="45720"/>
                </a:tc>
                <a:extLst>
                  <a:ext uri="{0D108BD9-81ED-4DB2-BD59-A6C34878D82A}">
                    <a16:rowId xmlns:a16="http://schemas.microsoft.com/office/drawing/2014/main" val="10001"/>
                  </a:ext>
                </a:extLst>
              </a:tr>
              <a:tr h="1243433">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运动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特点</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转动方向、周期、角速度相同，运动半径一般不</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等，r</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590" kern="0" spc="-42"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2"/>
                  </a:ext>
                </a:extLst>
              </a:tr>
            </a:tbl>
          </a:graphicData>
        </a:graphic>
      </p:graphicFrame>
      <p:pic>
        <p:nvPicPr>
          <p:cNvPr id="3" name="图片 3" descr="textimage17.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8966596" y="2512858"/>
            <a:ext cx="2446090" cy="2736304"/>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749869744"/>
              </p:ext>
            </p:extLst>
          </p:nvPr>
        </p:nvGraphicFramePr>
        <p:xfrm>
          <a:off x="1690942" y="1635640"/>
          <a:ext cx="761999" cy="552449"/>
        </p:xfrm>
        <a:graphic>
          <a:graphicData uri="http://schemas.openxmlformats.org/presentationml/2006/ole">
            <mc:AlternateContent xmlns:mc="http://schemas.openxmlformats.org/markup-compatibility/2006">
              <mc:Choice xmlns:v="urn:schemas-microsoft-com:vml" Requires="v">
                <p:oleObj spid="_x0000_s54323" name="Equation" r:id="rId5" imgW="20116800" imgH="14630400" progId="">
                  <p:embed/>
                </p:oleObj>
              </mc:Choice>
              <mc:Fallback>
                <p:oleObj name="Equation" r:id="rId5" imgW="20116800" imgH="14630400" progId="">
                  <p:embed/>
                  <p:pic>
                    <p:nvPicPr>
                      <p:cNvPr id="5" name="对象 4"/>
                      <p:cNvPicPr>
                        <a:picLocks noChangeAspect="1"/>
                      </p:cNvPicPr>
                      <p:nvPr/>
                    </p:nvPicPr>
                    <p:blipFill>
                      <a:blip r:embed="rId6"/>
                      <a:stretch>
                        <a:fillRect/>
                      </a:stretch>
                    </p:blipFill>
                    <p:spPr>
                      <a:xfrm>
                        <a:off x="1690942" y="1635640"/>
                        <a:ext cx="761999"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51785856"/>
              </p:ext>
            </p:extLst>
          </p:nvPr>
        </p:nvGraphicFramePr>
        <p:xfrm>
          <a:off x="3492621" y="1635639"/>
          <a:ext cx="761999" cy="552449"/>
        </p:xfrm>
        <a:graphic>
          <a:graphicData uri="http://schemas.openxmlformats.org/presentationml/2006/ole">
            <mc:AlternateContent xmlns:mc="http://schemas.openxmlformats.org/markup-compatibility/2006">
              <mc:Choice xmlns:v="urn:schemas-microsoft-com:vml" Requires="v">
                <p:oleObj spid="_x0000_s54324" name="Equation" r:id="rId7" imgW="20116800" imgH="14630400" progId="">
                  <p:embed/>
                </p:oleObj>
              </mc:Choice>
              <mc:Fallback>
                <p:oleObj name="Equation" r:id="rId7" imgW="20116800" imgH="14630400" progId="">
                  <p:embed/>
                  <p:pic>
                    <p:nvPicPr>
                      <p:cNvPr id="6" name="对象 5"/>
                      <p:cNvPicPr>
                        <a:picLocks noChangeAspect="1"/>
                      </p:cNvPicPr>
                      <p:nvPr/>
                    </p:nvPicPr>
                    <p:blipFill>
                      <a:blip r:embed="rId8"/>
                      <a:stretch>
                        <a:fillRect/>
                      </a:stretch>
                    </p:blipFill>
                    <p:spPr>
                      <a:xfrm>
                        <a:off x="3492621" y="1635639"/>
                        <a:ext cx="761999" cy="5524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848100042"/>
              </p:ext>
            </p:extLst>
          </p:nvPr>
        </p:nvGraphicFramePr>
        <p:xfrm>
          <a:off x="3544397" y="3087607"/>
          <a:ext cx="323850" cy="552449"/>
        </p:xfrm>
        <a:graphic>
          <a:graphicData uri="http://schemas.openxmlformats.org/presentationml/2006/ole">
            <mc:AlternateContent xmlns:mc="http://schemas.openxmlformats.org/markup-compatibility/2006">
              <mc:Choice xmlns:v="urn:schemas-microsoft-com:vml" Requires="v">
                <p:oleObj spid="_x0000_s54325" name="Equation" r:id="rId9" imgW="8534400" imgH="14630400" progId="">
                  <p:embed/>
                </p:oleObj>
              </mc:Choice>
              <mc:Fallback>
                <p:oleObj name="Equation" r:id="rId9" imgW="8534400" imgH="14630400" progId="">
                  <p:embed/>
                  <p:pic>
                    <p:nvPicPr>
                      <p:cNvPr id="7" name="对象 6"/>
                      <p:cNvPicPr>
                        <a:picLocks noChangeAspect="1"/>
                      </p:cNvPicPr>
                      <p:nvPr/>
                    </p:nvPicPr>
                    <p:blipFill>
                      <a:blip r:embed="rId10"/>
                      <a:stretch>
                        <a:fillRect/>
                      </a:stretch>
                    </p:blipFill>
                    <p:spPr>
                      <a:xfrm>
                        <a:off x="3544397" y="3087607"/>
                        <a:ext cx="323850" cy="552449"/>
                      </a:xfrm>
                      <a:prstGeom prst="rect">
                        <a:avLst/>
                      </a:prstGeom>
                      <a:noFill/>
                      <a:ln w="9525">
                        <a:noFill/>
                      </a:ln>
                    </p:spPr>
                  </p:pic>
                </p:oleObj>
              </mc:Fallback>
            </mc:AlternateContent>
          </a:graphicData>
        </a:graphic>
      </p:graphicFrame>
      <p:sp>
        <p:nvSpPr>
          <p:cNvPr id="8" name="TextBox 2"/>
          <p:cNvSpPr txBox="1"/>
          <p:nvPr/>
        </p:nvSpPr>
        <p:spPr>
          <a:xfrm>
            <a:off x="683494" y="286239"/>
            <a:ext cx="4464496" cy="1087349"/>
          </a:xfrm>
          <a:prstGeom prst="rect">
            <a:avLst/>
          </a:prstGeom>
          <a:noFill/>
        </p:spPr>
        <p:txBody>
          <a:bodyPr wrap="square" lIns="0" tIns="0" rIns="0" bIns="0" rtlCol="0">
            <a:spAutoFit/>
          </a:bodyPr>
          <a:lstStyle/>
          <a:p>
            <a:pPr marL="0" indent="0" eaLnBrk="0" latinLnBrk="1" hangingPunct="0">
              <a:lnSpc>
                <a:spcPct val="150000"/>
              </a:lnSpc>
              <a:spcBef>
                <a:spcPts val="322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题型2　双星和多星问题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1.双星问题</a:t>
            </a:r>
            <a:endParaRPr lang="zh-CN" altLang="en-US" b="1" dirty="0"/>
          </a:p>
        </p:txBody>
      </p:sp>
      <p:graphicFrame>
        <p:nvGraphicFramePr>
          <p:cNvPr id="9" name="表格 2">
            <a:extLst>
              <a:ext uri="{FF2B5EF4-FFF2-40B4-BE49-F238E27FC236}">
                <a16:creationId xmlns:a16="http://schemas.microsoft.com/office/drawing/2014/main" id="{D92E7904-4F0C-4B37-AC7B-157AB893A7AC}"/>
              </a:ext>
            </a:extLst>
          </p:cNvPr>
          <p:cNvGraphicFramePr>
            <a:graphicFrameLocks noGrp="1"/>
          </p:cNvGraphicFramePr>
          <p:nvPr>
            <p:extLst>
              <p:ext uri="{D42A27DB-BD31-4B8C-83A1-F6EECF244321}">
                <p14:modId xmlns:p14="http://schemas.microsoft.com/office/powerpoint/2010/main" val="1450632238"/>
              </p:ext>
            </p:extLst>
          </p:nvPr>
        </p:nvGraphicFramePr>
        <p:xfrm>
          <a:off x="895521" y="3795880"/>
          <a:ext cx="7648360" cy="2192897"/>
        </p:xfrm>
        <a:graphic>
          <a:graphicData uri="http://schemas.openxmlformats.org/drawingml/2006/table">
            <a:tbl>
              <a:tblPr/>
              <a:tblGrid>
                <a:gridCol w="73559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2192897">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解题</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规律</a:t>
                      </a:r>
                    </a:p>
                  </a:txBody>
                  <a:tcPr marL="45720" marR="45720" anchor="ctr">
                    <a:solidFill>
                      <a:schemeClr val="accent2">
                        <a:lumMod val="20000"/>
                        <a:lumOff val="80000"/>
                      </a:schemeClr>
                    </a:solidFill>
                  </a:tcPr>
                </a:tc>
                <a:tc>
                  <a:txBody>
                    <a:bodyPr/>
                    <a:lstStyle/>
                    <a:p>
                      <a:pPr eaLnBrk="0" latinLnBrk="1" hangingPunct="0">
                        <a:lnSpc>
                          <a:spcPct val="150000"/>
                        </a:lnSpc>
                        <a:spcBef>
                          <a:spcPts val="320"/>
                        </a:spcBef>
                      </a:pPr>
                      <a:r>
                        <a:rPr lang="zh-CN" altLang="en-US" sz="2010" kern="0" dirty="0">
                          <a:solidFill>
                            <a:srgbClr val="000000"/>
                          </a:solidFill>
                          <a:latin typeface="Times New Roman" panose="02020603050405020304" pitchFamily="65" charset="-122"/>
                          <a:ea typeface="华文细黑" panose="02010600040101010101" pitchFamily="65" charset="-122"/>
                        </a:rPr>
                        <a:t>(1)星体质量关系，</a:t>
                      </a:r>
                      <a:r>
                        <a:rPr lang="zh-CN" altLang="en-US" sz="2625" kern="0" spc="-82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625" kern="0" spc="147" dirty="0">
                          <a:solidFill>
                            <a:srgbClr val="000000"/>
                          </a:solidFill>
                          <a:latin typeface="Times New Roman" panose="02020603050405020304" pitchFamily="65" charset="-122"/>
                          <a:ea typeface="华文细黑" panose="02010600040101010101" pitchFamily="65" charset="-122"/>
                        </a:rPr>
                        <a:t> </a:t>
                      </a:r>
                    </a:p>
                    <a:p>
                      <a:pPr eaLnBrk="0" latinLnBrk="1" hangingPunct="0">
                        <a:lnSpc>
                          <a:spcPct val="150000"/>
                        </a:lnSpc>
                        <a:spcBef>
                          <a:spcPts val="320"/>
                        </a:spcBef>
                      </a:pPr>
                      <a:r>
                        <a:rPr lang="zh-CN" altLang="en-US" sz="2010" kern="0" dirty="0">
                          <a:solidFill>
                            <a:srgbClr val="000000"/>
                          </a:solidFill>
                          <a:latin typeface="Times New Roman" panose="02020603050405020304" pitchFamily="65" charset="-122"/>
                          <a:ea typeface="华文细黑" panose="02010600040101010101" pitchFamily="65" charset="-122"/>
                        </a:rPr>
                        <a:t>(2)双星的运动周期T=2</a:t>
                      </a:r>
                      <a:r>
                        <a:rPr lang="zh-CN" altLang="en-US" sz="2010" i="1" kern="0" dirty="0">
                          <a:solidFill>
                            <a:srgbClr val="000000"/>
                          </a:solidFill>
                          <a:latin typeface="Times New Roman" panose="02020603050405020304" pitchFamily="65" charset="-122"/>
                          <a:ea typeface="华文细黑" panose="02010600040101010101" pitchFamily="65" charset="-122"/>
                        </a:rPr>
                        <a:t>π</a:t>
                      </a:r>
                      <a:r>
                        <a:rPr lang="zh-CN" altLang="en-US" sz="3050" kern="0" spc="7372" dirty="0">
                          <a:solidFill>
                            <a:srgbClr val="000000"/>
                          </a:solidFill>
                          <a:latin typeface="Times New Roman" panose="02020603050405020304" pitchFamily="65" charset="-122"/>
                          <a:ea typeface="华文细黑" panose="02010600040101010101" pitchFamily="65" charset="-122"/>
                        </a:rPr>
                        <a:t> </a:t>
                      </a:r>
                    </a:p>
                    <a:p>
                      <a:pPr eaLnBrk="0" latinLnBrk="1" hangingPunct="0">
                        <a:lnSpc>
                          <a:spcPct val="150000"/>
                        </a:lnSpc>
                        <a:spcBef>
                          <a:spcPts val="320"/>
                        </a:spcBef>
                      </a:pPr>
                      <a:r>
                        <a:rPr lang="zh-CN" altLang="en-US" sz="2010" kern="0" dirty="0">
                          <a:solidFill>
                            <a:srgbClr val="000000"/>
                          </a:solidFill>
                          <a:latin typeface="Times New Roman" panose="02020603050405020304" pitchFamily="65" charset="-122"/>
                          <a:ea typeface="华文细黑" panose="02010600040101010101" pitchFamily="65" charset="-122"/>
                        </a:rPr>
                        <a:t>(3)双星的总质量m</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15" kern="0" spc="2008"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0"/>
                  </a:ext>
                </a:extLst>
              </a:tr>
            </a:tbl>
          </a:graphicData>
        </a:graphic>
      </p:graphicFrame>
      <p:graphicFrame>
        <p:nvGraphicFramePr>
          <p:cNvPr id="10" name="对象 9">
            <a:extLst>
              <a:ext uri="{FF2B5EF4-FFF2-40B4-BE49-F238E27FC236}">
                <a16:creationId xmlns:a16="http://schemas.microsoft.com/office/drawing/2014/main" id="{7127A9B1-4052-4B20-9E82-1EBE90CAEA6B}"/>
              </a:ext>
            </a:extLst>
          </p:cNvPr>
          <p:cNvGraphicFramePr>
            <a:graphicFrameLocks noChangeAspect="1"/>
          </p:cNvGraphicFramePr>
          <p:nvPr>
            <p:extLst>
              <p:ext uri="{D42A27DB-BD31-4B8C-83A1-F6EECF244321}">
                <p14:modId xmlns:p14="http://schemas.microsoft.com/office/powerpoint/2010/main" val="2371568981"/>
              </p:ext>
            </p:extLst>
          </p:nvPr>
        </p:nvGraphicFramePr>
        <p:xfrm>
          <a:off x="3753947" y="3929771"/>
          <a:ext cx="228599" cy="609599"/>
        </p:xfrm>
        <a:graphic>
          <a:graphicData uri="http://schemas.openxmlformats.org/presentationml/2006/ole">
            <mc:AlternateContent xmlns:mc="http://schemas.openxmlformats.org/markup-compatibility/2006">
              <mc:Choice xmlns:v="urn:schemas-microsoft-com:vml" Requires="v">
                <p:oleObj spid="_x0000_s54326" name="Equation" r:id="rId11" imgW="6096000" imgH="16154400" progId="">
                  <p:embed/>
                </p:oleObj>
              </mc:Choice>
              <mc:Fallback>
                <p:oleObj name="Equation" r:id="rId11" imgW="6096000" imgH="16154400" progId="">
                  <p:embed/>
                  <p:pic>
                    <p:nvPicPr>
                      <p:cNvPr id="4" name="对象 3"/>
                      <p:cNvPicPr>
                        <a:picLocks noChangeAspect="1"/>
                      </p:cNvPicPr>
                      <p:nvPr/>
                    </p:nvPicPr>
                    <p:blipFill>
                      <a:blip r:embed="rId12"/>
                      <a:stretch>
                        <a:fillRect/>
                      </a:stretch>
                    </p:blipFill>
                    <p:spPr>
                      <a:xfrm>
                        <a:off x="3753947" y="3929771"/>
                        <a:ext cx="228599" cy="609599"/>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310D8ACF-FE37-4A08-A5E1-0B7DEEA0AE2F}"/>
              </a:ext>
            </a:extLst>
          </p:cNvPr>
          <p:cNvGraphicFramePr>
            <a:graphicFrameLocks noChangeAspect="1"/>
          </p:cNvGraphicFramePr>
          <p:nvPr>
            <p:extLst>
              <p:ext uri="{D42A27DB-BD31-4B8C-83A1-F6EECF244321}">
                <p14:modId xmlns:p14="http://schemas.microsoft.com/office/powerpoint/2010/main" val="3276395613"/>
              </p:ext>
            </p:extLst>
          </p:nvPr>
        </p:nvGraphicFramePr>
        <p:xfrm>
          <a:off x="4234975" y="3881010"/>
          <a:ext cx="352424" cy="609599"/>
        </p:xfrm>
        <a:graphic>
          <a:graphicData uri="http://schemas.openxmlformats.org/presentationml/2006/ole">
            <mc:AlternateContent xmlns:mc="http://schemas.openxmlformats.org/markup-compatibility/2006">
              <mc:Choice xmlns:v="urn:schemas-microsoft-com:vml" Requires="v">
                <p:oleObj spid="_x0000_s54327" name="Equation" r:id="rId13" imgW="9448800" imgH="16154400" progId="">
                  <p:embed/>
                </p:oleObj>
              </mc:Choice>
              <mc:Fallback>
                <p:oleObj name="Equation" r:id="rId13" imgW="9448800" imgH="16154400" progId="">
                  <p:embed/>
                  <p:pic>
                    <p:nvPicPr>
                      <p:cNvPr id="5" name="对象 4"/>
                      <p:cNvPicPr>
                        <a:picLocks noChangeAspect="1"/>
                      </p:cNvPicPr>
                      <p:nvPr/>
                    </p:nvPicPr>
                    <p:blipFill>
                      <a:blip r:embed="rId14"/>
                      <a:stretch>
                        <a:fillRect/>
                      </a:stretch>
                    </p:blipFill>
                    <p:spPr>
                      <a:xfrm>
                        <a:off x="4234975" y="3881010"/>
                        <a:ext cx="352424" cy="609599"/>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351C6775-8F7A-4A6B-9911-F3B28AA8C9D9}"/>
              </a:ext>
            </a:extLst>
          </p:cNvPr>
          <p:cNvGraphicFramePr>
            <a:graphicFrameLocks noChangeAspect="1"/>
          </p:cNvGraphicFramePr>
          <p:nvPr>
            <p:extLst>
              <p:ext uri="{D42A27DB-BD31-4B8C-83A1-F6EECF244321}">
                <p14:modId xmlns:p14="http://schemas.microsoft.com/office/powerpoint/2010/main" val="3348384197"/>
              </p:ext>
            </p:extLst>
          </p:nvPr>
        </p:nvGraphicFramePr>
        <p:xfrm>
          <a:off x="4392136" y="4535141"/>
          <a:ext cx="1323974" cy="714374"/>
        </p:xfrm>
        <a:graphic>
          <a:graphicData uri="http://schemas.openxmlformats.org/presentationml/2006/ole">
            <mc:AlternateContent xmlns:mc="http://schemas.openxmlformats.org/markup-compatibility/2006">
              <mc:Choice xmlns:v="urn:schemas-microsoft-com:vml" Requires="v">
                <p:oleObj spid="_x0000_s54328" name="Equation" r:id="rId15" imgW="35052000" imgH="18897600" progId="">
                  <p:embed/>
                </p:oleObj>
              </mc:Choice>
              <mc:Fallback>
                <p:oleObj name="Equation" r:id="rId15" imgW="35052000" imgH="18897600" progId="">
                  <p:embed/>
                  <p:pic>
                    <p:nvPicPr>
                      <p:cNvPr id="6" name="对象 5"/>
                      <p:cNvPicPr>
                        <a:picLocks noChangeAspect="1"/>
                      </p:cNvPicPr>
                      <p:nvPr/>
                    </p:nvPicPr>
                    <p:blipFill>
                      <a:blip r:embed="rId16"/>
                      <a:stretch>
                        <a:fillRect/>
                      </a:stretch>
                    </p:blipFill>
                    <p:spPr>
                      <a:xfrm>
                        <a:off x="4392136" y="4535141"/>
                        <a:ext cx="1323974" cy="71437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04F5E651-7980-47F3-9B17-00186E60EF78}"/>
              </a:ext>
            </a:extLst>
          </p:cNvPr>
          <p:cNvGraphicFramePr>
            <a:graphicFrameLocks noChangeAspect="1"/>
          </p:cNvGraphicFramePr>
          <p:nvPr>
            <p:extLst>
              <p:ext uri="{D42A27DB-BD31-4B8C-83A1-F6EECF244321}">
                <p14:modId xmlns:p14="http://schemas.microsoft.com/office/powerpoint/2010/main" val="2260765427"/>
              </p:ext>
            </p:extLst>
          </p:nvPr>
        </p:nvGraphicFramePr>
        <p:xfrm>
          <a:off x="4392136" y="5353086"/>
          <a:ext cx="600074" cy="590549"/>
        </p:xfrm>
        <a:graphic>
          <a:graphicData uri="http://schemas.openxmlformats.org/presentationml/2006/ole">
            <mc:AlternateContent xmlns:mc="http://schemas.openxmlformats.org/markup-compatibility/2006">
              <mc:Choice xmlns:v="urn:schemas-microsoft-com:vml" Requires="v">
                <p:oleObj spid="_x0000_s54329" name="Equation" r:id="rId17" imgW="15849600" imgH="15544800" progId="">
                  <p:embed/>
                </p:oleObj>
              </mc:Choice>
              <mc:Fallback>
                <p:oleObj name="Equation" r:id="rId17" imgW="15849600" imgH="15544800" progId="">
                  <p:embed/>
                  <p:pic>
                    <p:nvPicPr>
                      <p:cNvPr id="7" name="对象 6"/>
                      <p:cNvPicPr>
                        <a:picLocks noChangeAspect="1"/>
                      </p:cNvPicPr>
                      <p:nvPr/>
                    </p:nvPicPr>
                    <p:blipFill>
                      <a:blip r:embed="rId18"/>
                      <a:stretch>
                        <a:fillRect/>
                      </a:stretch>
                    </p:blipFill>
                    <p:spPr>
                      <a:xfrm>
                        <a:off x="4392136" y="5353086"/>
                        <a:ext cx="600074" cy="590549"/>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348007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179909"/>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2.多星问题</a:t>
            </a:r>
            <a:endParaRPr lang="zh-CN" altLang="en-US" b="1"/>
          </a:p>
        </p:txBody>
      </p:sp>
      <p:graphicFrame>
        <p:nvGraphicFramePr>
          <p:cNvPr id="3" name="表格 2"/>
          <p:cNvGraphicFramePr>
            <a:graphicFrameLocks noGrp="1"/>
          </p:cNvGraphicFramePr>
          <p:nvPr>
            <p:extLst>
              <p:ext uri="{D42A27DB-BD31-4B8C-83A1-F6EECF244321}">
                <p14:modId xmlns:p14="http://schemas.microsoft.com/office/powerpoint/2010/main" val="1206444057"/>
              </p:ext>
            </p:extLst>
          </p:nvPr>
        </p:nvGraphicFramePr>
        <p:xfrm>
          <a:off x="468000" y="898465"/>
          <a:ext cx="11268000" cy="4910732"/>
        </p:xfrm>
        <a:graphic>
          <a:graphicData uri="http://schemas.openxmlformats.org/drawingml/2006/table">
            <a:tbl>
              <a:tblPr/>
              <a:tblGrid>
                <a:gridCol w="431518">
                  <a:extLst>
                    <a:ext uri="{9D8B030D-6E8A-4147-A177-3AD203B41FA5}">
                      <a16:colId xmlns:a16="http://schemas.microsoft.com/office/drawing/2014/main" val="20000"/>
                    </a:ext>
                  </a:extLst>
                </a:gridCol>
                <a:gridCol w="4104456">
                  <a:extLst>
                    <a:ext uri="{9D8B030D-6E8A-4147-A177-3AD203B41FA5}">
                      <a16:colId xmlns:a16="http://schemas.microsoft.com/office/drawing/2014/main" val="488748881"/>
                    </a:ext>
                  </a:extLst>
                </a:gridCol>
                <a:gridCol w="3744416">
                  <a:extLst>
                    <a:ext uri="{9D8B030D-6E8A-4147-A177-3AD203B41FA5}">
                      <a16:colId xmlns:a16="http://schemas.microsoft.com/office/drawing/2014/main" val="20001"/>
                    </a:ext>
                  </a:extLst>
                </a:gridCol>
                <a:gridCol w="2987610">
                  <a:extLst>
                    <a:ext uri="{9D8B030D-6E8A-4147-A177-3AD203B41FA5}">
                      <a16:colId xmlns:a16="http://schemas.microsoft.com/office/drawing/2014/main" val="20002"/>
                    </a:ext>
                  </a:extLst>
                </a:gridCol>
              </a:tblGrid>
              <a:tr h="609191">
                <a:tc>
                  <a:txBody>
                    <a:bodyPr/>
                    <a:lstStyle/>
                    <a:p>
                      <a:pPr algn="ctr" eaLnBrk="0" latinLnBrk="1" hangingPunct="0">
                        <a:lnSpc>
                          <a:spcPct val="150000"/>
                        </a:lnSpc>
                        <a:spcBef>
                          <a:spcPts val="0"/>
                        </a:spcBef>
                      </a:pPr>
                      <a:endParaRPr lang="zh-CN" altLang="en-US" sz="2000" kern="0" dirty="0">
                        <a:solidFill>
                          <a:srgbClr val="000000"/>
                        </a:solidFill>
                        <a:latin typeface="Times New Roman" panose="02020603050405020304" pitchFamily="65" charset="-122"/>
                        <a:ea typeface="华文细黑" panose="02010600040101010101" pitchFamily="65" charset="-122"/>
                      </a:endParaRPr>
                    </a:p>
                  </a:txBody>
                  <a:tcPr marL="45720" marR="45720" anchor="ctr">
                    <a:solidFill>
                      <a:schemeClr val="accent2">
                        <a:lumMod val="20000"/>
                        <a:lumOff val="80000"/>
                      </a:schemeClr>
                    </a:solidFill>
                  </a:tcPr>
                </a:tc>
                <a:tc>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kern="0" dirty="0">
                          <a:solidFill>
                            <a:srgbClr val="000000"/>
                          </a:solidFill>
                          <a:latin typeface="Times New Roman" panose="02020603050405020304" pitchFamily="65" charset="-122"/>
                          <a:ea typeface="华文细黑" panose="02010600040101010101" pitchFamily="65" charset="-122"/>
                        </a:rPr>
                        <a:t>图示</a:t>
                      </a:r>
                    </a:p>
                    <a:p>
                      <a:pPr algn="ctr" eaLnBrk="0" latinLnBrk="1" hangingPunct="0">
                        <a:lnSpc>
                          <a:spcPct val="15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受力特点</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轨道半径</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998431">
                <a:tc>
                  <a:txBody>
                    <a:bodyPr/>
                    <a:lstStyle/>
                    <a:p>
                      <a:pPr eaLnBrk="0" latinLnBrk="1" hangingPunct="0">
                        <a:lnSpc>
                          <a:spcPct val="150000"/>
                        </a:lnSpc>
                        <a:spcBef>
                          <a:spcPts val="0"/>
                        </a:spcBef>
                      </a:pPr>
                      <a:r>
                        <a:rPr lang="zh-CN" altLang="en-US" sz="2000" kern="0" spc="12080" dirty="0">
                          <a:solidFill>
                            <a:srgbClr val="000000"/>
                          </a:solidFill>
                          <a:latin typeface="Times New Roman" panose="02020603050405020304" pitchFamily="65" charset="-122"/>
                          <a:ea typeface="华文细黑" panose="02010600040101010101" pitchFamily="65" charset="-122"/>
                        </a:rPr>
                        <a:t>三星 </a:t>
                      </a:r>
                    </a:p>
                  </a:txBody>
                  <a:tcPr marL="45720" marR="45720" anchor="ctr"/>
                </a:tc>
                <a:tc>
                  <a:txBody>
                    <a:bodyPr/>
                    <a:lstStyle/>
                    <a:p>
                      <a:pPr eaLnBrk="0" latinLnBrk="1" hangingPunct="0">
                        <a:lnSpc>
                          <a:spcPct val="150000"/>
                        </a:lnSpc>
                        <a:spcBef>
                          <a:spcPts val="0"/>
                        </a:spcBef>
                      </a:pPr>
                      <a:endParaRPr lang="zh-CN" altLang="en-US" sz="5845" kern="0" spc="1208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左图</a:t>
                      </a:r>
                      <a:r>
                        <a:rPr lang="zh-CN" altLang="en-US" sz="2400" kern="0" spc="1379"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800" kern="0" spc="1313"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ma</a:t>
                      </a:r>
                      <a:r>
                        <a:rPr lang="zh-CN" altLang="en-US" sz="1400" i="1" kern="0" baseline="-15000" dirty="0">
                          <a:solidFill>
                            <a:srgbClr val="000000"/>
                          </a:solidFill>
                          <a:latin typeface="Times New Roman" panose="02020603050405020304" pitchFamily="65" charset="-122"/>
                          <a:ea typeface="华文细黑" panose="02010600040101010101" pitchFamily="65" charset="-122"/>
                        </a:rPr>
                        <a:t>n</a:t>
                      </a:r>
                    </a:p>
                    <a:p>
                      <a:pPr marL="0" marR="0" lvl="0" indent="0" algn="l" defTabSz="912495" rtl="0" eaLnBrk="0" fontAlgn="auto" latinLnBrk="1" hangingPunct="0">
                        <a:lnSpc>
                          <a:spcPct val="150000"/>
                        </a:lnSpc>
                        <a:spcBef>
                          <a:spcPts val="28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右图</a:t>
                      </a:r>
                      <a:r>
                        <a:rPr lang="zh-CN" altLang="en-US" sz="2000" kern="0" spc="1327"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Arial Narrow" panose="020B0606020202030204" pitchFamily="65" charset="-122"/>
                          <a:ea typeface="Arial Unicode MS" pitchFamily="65" charset="-122"/>
                        </a:rPr>
                        <a:t>×</a:t>
                      </a:r>
                      <a:r>
                        <a:rPr lang="zh-CN" altLang="en-US" sz="2000" i="0" kern="0" dirty="0">
                          <a:solidFill>
                            <a:srgbClr val="000000"/>
                          </a:solidFill>
                          <a:latin typeface="Times New Roman" panose="02020603050405020304" pitchFamily="65" charset="-122"/>
                          <a:ea typeface="华文细黑" panose="02010600040101010101" pitchFamily="65" charset="-122"/>
                        </a:rPr>
                        <a:t>cos</a:t>
                      </a:r>
                      <a:r>
                        <a:rPr lang="zh-CN" altLang="en-US" sz="2000" kern="0" dirty="0">
                          <a:solidFill>
                            <a:srgbClr val="000000"/>
                          </a:solidFill>
                          <a:latin typeface="Times New Roman" panose="02020603050405020304" pitchFamily="65" charset="-122"/>
                          <a:ea typeface="华文细黑" panose="02010600040101010101" pitchFamily="65" charset="-122"/>
                        </a:rPr>
                        <a:t>30</a:t>
                      </a:r>
                      <a:r>
                        <a:rPr lang="zh-CN" altLang="en-US" sz="2000" kern="0" dirty="0">
                          <a:solidFill>
                            <a:srgbClr val="000000"/>
                          </a:solidFill>
                          <a:latin typeface="Arial Narrow" panose="020B0606020202030204" pitchFamily="65" charset="-122"/>
                          <a:ea typeface="Arial Unicode MS"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2=</a:t>
                      </a:r>
                      <a:r>
                        <a:rPr lang="zh-CN" altLang="en-US" sz="2000" i="1" kern="0" dirty="0">
                          <a:solidFill>
                            <a:srgbClr val="000000"/>
                          </a:solidFill>
                          <a:latin typeface="Times New Roman" panose="02020603050405020304" pitchFamily="65" charset="-122"/>
                          <a:ea typeface="华文细黑" panose="02010600040101010101" pitchFamily="65" charset="-122"/>
                        </a:rPr>
                        <a:t>ma</a:t>
                      </a:r>
                      <a:r>
                        <a:rPr lang="zh-CN" altLang="en-US" sz="1400" i="1" kern="0" baseline="-15000" dirty="0">
                          <a:solidFill>
                            <a:srgbClr val="000000"/>
                          </a:solidFill>
                          <a:latin typeface="Times New Roman" panose="02020603050405020304" pitchFamily="65" charset="-122"/>
                          <a:ea typeface="华文细黑" panose="02010600040101010101" pitchFamily="65" charset="-122"/>
                        </a:rPr>
                        <a:t>n</a:t>
                      </a:r>
                      <a:endParaRPr lang="zh-CN" altLang="en-US" sz="2000" i="0" kern="0" baseline="-1500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左图 </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400" kern="0" spc="-867" dirty="0">
                          <a:solidFill>
                            <a:srgbClr val="000000"/>
                          </a:solidFill>
                          <a:latin typeface="Times New Roman" panose="02020603050405020304" pitchFamily="65" charset="-122"/>
                          <a:ea typeface="华文细黑" panose="02010600040101010101" pitchFamily="65" charset="-122"/>
                        </a:rPr>
                        <a:t> </a:t>
                      </a:r>
                    </a:p>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右图 </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a:t>
                      </a:r>
                      <a:endParaRPr lang="zh-CN" altLang="en-US" sz="2000" kern="0" spc="-867"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1"/>
                  </a:ext>
                </a:extLst>
              </a:tr>
              <a:tr h="1873617">
                <a:tc>
                  <a:txBody>
                    <a:bodyPr/>
                    <a:lstStyle/>
                    <a:p>
                      <a:pPr eaLnBrk="0" latinLnBrk="1" hangingPunct="0">
                        <a:lnSpc>
                          <a:spcPct val="150000"/>
                        </a:lnSpc>
                        <a:spcBef>
                          <a:spcPts val="0"/>
                        </a:spcBef>
                      </a:pPr>
                      <a:r>
                        <a:rPr lang="zh-CN" altLang="en-US" sz="2000" kern="0" spc="8826" dirty="0">
                          <a:solidFill>
                            <a:srgbClr val="000000"/>
                          </a:solidFill>
                          <a:latin typeface="Times New Roman" panose="02020603050405020304" pitchFamily="65" charset="-122"/>
                          <a:ea typeface="华文细黑" panose="02010600040101010101" pitchFamily="65" charset="-122"/>
                        </a:rPr>
                        <a:t>四星 </a:t>
                      </a:r>
                    </a:p>
                  </a:txBody>
                  <a:tcPr marL="45720" marR="45720" anchor="ctr"/>
                </a:tc>
                <a:tc>
                  <a:txBody>
                    <a:bodyPr/>
                    <a:lstStyle/>
                    <a:p>
                      <a:pPr eaLnBrk="0" latinLnBrk="1" hangingPunct="0">
                        <a:lnSpc>
                          <a:spcPct val="150000"/>
                        </a:lnSpc>
                        <a:spcBef>
                          <a:spcPts val="0"/>
                        </a:spcBef>
                      </a:pPr>
                      <a:endParaRPr lang="zh-CN" altLang="en-US" sz="5650" kern="0" spc="8826"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左图</a:t>
                      </a:r>
                      <a:r>
                        <a:rPr lang="zh-CN" altLang="en-US" sz="2400" kern="0" spc="1327"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Arial Narrow" panose="020B0606020202030204" pitchFamily="65" charset="-122"/>
                          <a:ea typeface="Arial Unicode MS"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2 </a:t>
                      </a:r>
                      <a:r>
                        <a:rPr lang="zh-CN" altLang="en-US" sz="2000" i="0" kern="0" dirty="0">
                          <a:solidFill>
                            <a:srgbClr val="000000"/>
                          </a:solidFill>
                          <a:latin typeface="Times New Roman" panose="02020603050405020304" pitchFamily="65" charset="-122"/>
                          <a:ea typeface="华文细黑" panose="02010600040101010101" pitchFamily="65" charset="-122"/>
                        </a:rPr>
                        <a:t>cos</a:t>
                      </a:r>
                      <a:r>
                        <a:rPr lang="zh-CN" altLang="en-US" sz="2000" kern="0" dirty="0">
                          <a:solidFill>
                            <a:srgbClr val="000000"/>
                          </a:solidFill>
                          <a:latin typeface="Times New Roman" panose="02020603050405020304" pitchFamily="65" charset="-122"/>
                          <a:ea typeface="华文细黑" panose="02010600040101010101" pitchFamily="65" charset="-122"/>
                        </a:rPr>
                        <a:t>45</a:t>
                      </a:r>
                      <a:r>
                        <a:rPr lang="zh-CN" altLang="en-US" sz="2000" kern="0" dirty="0">
                          <a:solidFill>
                            <a:srgbClr val="000000"/>
                          </a:solidFill>
                          <a:latin typeface="Arial Narrow" panose="020B0606020202030204" pitchFamily="65" charset="-122"/>
                          <a:ea typeface="Arial Unicode MS"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3200" kern="0" spc="2526"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ma</a:t>
                      </a:r>
                      <a:r>
                        <a:rPr lang="zh-CN" altLang="en-US" sz="1400" i="1" kern="0" baseline="-15000" dirty="0">
                          <a:solidFill>
                            <a:srgbClr val="000000"/>
                          </a:solidFill>
                          <a:latin typeface="Times New Roman" panose="02020603050405020304" pitchFamily="65" charset="-122"/>
                          <a:ea typeface="华文细黑" panose="02010600040101010101" pitchFamily="65" charset="-122"/>
                        </a:rPr>
                        <a:t>n</a:t>
                      </a:r>
                    </a:p>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右图</a:t>
                      </a:r>
                      <a:r>
                        <a:rPr lang="zh-CN" altLang="en-US" sz="2400" kern="0" spc="1474"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Arial Narrow" panose="020B0606020202030204" pitchFamily="65" charset="-122"/>
                          <a:ea typeface="Arial Unicode MS"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2 </a:t>
                      </a:r>
                      <a:r>
                        <a:rPr lang="zh-CN" altLang="en-US" sz="2000" i="0" kern="0" dirty="0">
                          <a:solidFill>
                            <a:srgbClr val="000000"/>
                          </a:solidFill>
                          <a:latin typeface="Times New Roman" panose="02020603050405020304" pitchFamily="65" charset="-122"/>
                          <a:ea typeface="华文细黑" panose="02010600040101010101" pitchFamily="65" charset="-122"/>
                        </a:rPr>
                        <a:t>cos</a:t>
                      </a:r>
                      <a:r>
                        <a:rPr lang="zh-CN" altLang="en-US" sz="2000" kern="0" dirty="0">
                          <a:solidFill>
                            <a:srgbClr val="000000"/>
                          </a:solidFill>
                          <a:latin typeface="Times New Roman" panose="02020603050405020304" pitchFamily="65" charset="-122"/>
                          <a:ea typeface="华文细黑" panose="02010600040101010101" pitchFamily="65" charset="-122"/>
                        </a:rPr>
                        <a:t>30</a:t>
                      </a:r>
                      <a:r>
                        <a:rPr lang="zh-CN" altLang="en-US" sz="2000" kern="0" dirty="0">
                          <a:solidFill>
                            <a:srgbClr val="000000"/>
                          </a:solidFill>
                          <a:latin typeface="Arial Narrow" panose="020B0606020202030204" pitchFamily="65" charset="-122"/>
                          <a:ea typeface="Arial Unicode MS"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3600" kern="0" spc="2866"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ma</a:t>
                      </a:r>
                      <a:r>
                        <a:rPr lang="zh-CN" altLang="en-US" sz="1400" i="1" kern="0" baseline="-15000" dirty="0">
                          <a:solidFill>
                            <a:srgbClr val="000000"/>
                          </a:solidFill>
                          <a:latin typeface="Times New Roman" panose="02020603050405020304" pitchFamily="65" charset="-122"/>
                          <a:ea typeface="华文细黑" panose="02010600040101010101" pitchFamily="65" charset="-122"/>
                        </a:rPr>
                        <a:t>n</a:t>
                      </a:r>
                      <a:endParaRPr lang="zh-CN" altLang="en-US" sz="20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endParaRPr lang="zh-CN" altLang="en-US" sz="2000" i="1" kern="0" baseline="-1500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左图 </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400" kern="0" spc="19"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L</a:t>
                      </a:r>
                    </a:p>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00" kern="0" dirty="0">
                          <a:solidFill>
                            <a:srgbClr val="000000"/>
                          </a:solidFill>
                          <a:latin typeface="Times New Roman" panose="02020603050405020304" pitchFamily="65" charset="-122"/>
                          <a:ea typeface="华文细黑" panose="02010600040101010101" pitchFamily="65" charset="-122"/>
                        </a:rPr>
                        <a:t>右图 </a:t>
                      </a:r>
                      <a:r>
                        <a:rPr lang="zh-CN" altLang="en-US" sz="2000" b="0" i="1" kern="0" dirty="0">
                          <a:solidFill>
                            <a:srgbClr val="000000"/>
                          </a:solidFill>
                          <a:latin typeface="Times New Roman" panose="02020603050405020304" pitchFamily="65" charset="-122"/>
                          <a:ea typeface="华文细黑" panose="02010600040101010101" pitchFamily="65" charset="-122"/>
                        </a:rPr>
                        <a:t>r=</a:t>
                      </a:r>
                      <a:endParaRPr lang="zh-CN" altLang="en-US" sz="2400" b="0" i="1" kern="0" spc="3978" dirty="0">
                        <a:solidFill>
                          <a:srgbClr val="000000"/>
                        </a:solidFill>
                        <a:latin typeface="Times New Roman" panose="02020603050405020304" pitchFamily="65" charset="-122"/>
                        <a:ea typeface="华文细黑" panose="02010600040101010101" pitchFamily="65" charset="-122"/>
                      </a:endParaRPr>
                    </a:p>
                    <a:p>
                      <a:pPr marL="0" marR="0" lvl="0" indent="0" algn="l" defTabSz="912495" rtl="0" eaLnBrk="0" fontAlgn="auto" latinLnBrk="1" hangingPunct="0">
                        <a:lnSpc>
                          <a:spcPct val="150000"/>
                        </a:lnSpc>
                        <a:spcBef>
                          <a:spcPts val="0"/>
                        </a:spcBef>
                        <a:spcAft>
                          <a:spcPts val="0"/>
                        </a:spcAft>
                        <a:buClrTx/>
                        <a:buSzTx/>
                        <a:buFontTx/>
                        <a:buNone/>
                        <a:tabLst/>
                        <a:defRPr/>
                      </a:pPr>
                      <a:endParaRPr lang="zh-CN" altLang="en-US" sz="20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00" kern="0" spc="3857"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bl>
          </a:graphicData>
        </a:graphic>
      </p:graphicFrame>
      <p:pic>
        <p:nvPicPr>
          <p:cNvPr id="4" name="图片 3" descr="textimage18.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1140838" y="2060569"/>
            <a:ext cx="1867645" cy="1398780"/>
          </a:xfrm>
          <a:prstGeom prst="rect">
            <a:avLst/>
          </a:prstGeom>
        </p:spPr>
      </p:pic>
      <p:pic>
        <p:nvPicPr>
          <p:cNvPr id="5" name="图片 4" descr="textimage19.jpeg"/>
          <p:cNvPicPr>
            <a:picLocks noChangeAspect="1"/>
          </p:cNvPicPr>
          <p:nvPr/>
        </p:nvPicPr>
        <p:blipFill>
          <a:blip r:embed="rId5">
            <a:duotone>
              <a:prstClr val="black"/>
              <a:schemeClr val="accent6">
                <a:tint val="45000"/>
                <a:satMod val="400000"/>
              </a:schemeClr>
            </a:duotone>
            <a:clrChange>
              <a:clrFrom>
                <a:srgbClr val="FFFFFF"/>
              </a:clrFrom>
              <a:clrTo>
                <a:srgbClr val="FFFFFF">
                  <a:alpha val="0"/>
                </a:srgbClr>
              </a:clrTo>
            </a:clrChange>
          </a:blip>
          <a:stretch>
            <a:fillRect/>
          </a:stretch>
        </p:blipFill>
        <p:spPr>
          <a:xfrm>
            <a:off x="3027355" y="1936046"/>
            <a:ext cx="1699407" cy="1523303"/>
          </a:xfrm>
          <a:prstGeom prst="rect">
            <a:avLst/>
          </a:prstGeom>
        </p:spPr>
      </p:pic>
      <p:pic>
        <p:nvPicPr>
          <p:cNvPr id="12" name="图片 5" descr="textimage20.jpeg">
            <a:extLst>
              <a:ext uri="{FF2B5EF4-FFF2-40B4-BE49-F238E27FC236}">
                <a16:creationId xmlns:a16="http://schemas.microsoft.com/office/drawing/2014/main" id="{C8D5A974-3A43-4A38-AD4D-C0A246BF27D3}"/>
              </a:ext>
            </a:extLst>
          </p:cNvPr>
          <p:cNvPicPr>
            <a:picLocks noChangeAspect="1"/>
          </p:cNvPicPr>
          <p:nvPr/>
        </p:nvPicPr>
        <p:blipFill>
          <a:blip r:embed="rId6">
            <a:duotone>
              <a:prstClr val="black"/>
              <a:schemeClr val="accent6">
                <a:tint val="45000"/>
                <a:satMod val="400000"/>
              </a:schemeClr>
            </a:duotone>
            <a:clrChange>
              <a:clrFrom>
                <a:srgbClr val="FFFFFF"/>
              </a:clrFrom>
              <a:clrTo>
                <a:srgbClr val="FFFFFF">
                  <a:alpha val="0"/>
                </a:srgbClr>
              </a:clrTo>
            </a:clrChange>
          </a:blip>
          <a:stretch>
            <a:fillRect/>
          </a:stretch>
        </p:blipFill>
        <p:spPr>
          <a:xfrm>
            <a:off x="1138007" y="4068341"/>
            <a:ext cx="1466850" cy="1362075"/>
          </a:xfrm>
          <a:prstGeom prst="rect">
            <a:avLst/>
          </a:prstGeom>
        </p:spPr>
      </p:pic>
      <p:pic>
        <p:nvPicPr>
          <p:cNvPr id="13" name="图片 3" descr="textimage21.jpeg">
            <a:extLst>
              <a:ext uri="{FF2B5EF4-FFF2-40B4-BE49-F238E27FC236}">
                <a16:creationId xmlns:a16="http://schemas.microsoft.com/office/drawing/2014/main" id="{D9B41061-9170-4910-99CE-612CA0BF692A}"/>
              </a:ext>
            </a:extLst>
          </p:cNvPr>
          <p:cNvPicPr>
            <a:picLocks noChangeAspect="1"/>
          </p:cNvPicPr>
          <p:nvPr/>
        </p:nvPicPr>
        <p:blipFill>
          <a:blip r:embed="rId7">
            <a:duotone>
              <a:prstClr val="black"/>
              <a:schemeClr val="accent6">
                <a:tint val="45000"/>
                <a:satMod val="400000"/>
              </a:schemeClr>
            </a:duotone>
            <a:clrChange>
              <a:clrFrom>
                <a:srgbClr val="FFFFFF"/>
              </a:clrFrom>
              <a:clrTo>
                <a:srgbClr val="FFFFFF">
                  <a:alpha val="0"/>
                </a:srgbClr>
              </a:clrTo>
            </a:clrChange>
          </a:blip>
          <a:stretch>
            <a:fillRect/>
          </a:stretch>
        </p:blipFill>
        <p:spPr>
          <a:xfrm>
            <a:off x="3008483" y="3915942"/>
            <a:ext cx="1524000" cy="1514474"/>
          </a:xfrm>
          <a:prstGeom prst="rect">
            <a:avLst/>
          </a:prstGeom>
        </p:spPr>
      </p:pic>
      <p:graphicFrame>
        <p:nvGraphicFramePr>
          <p:cNvPr id="14" name="对象 13">
            <a:extLst>
              <a:ext uri="{FF2B5EF4-FFF2-40B4-BE49-F238E27FC236}">
                <a16:creationId xmlns:a16="http://schemas.microsoft.com/office/drawing/2014/main" id="{ABF171CE-18DD-4764-AA50-E493AF2C15D6}"/>
              </a:ext>
            </a:extLst>
          </p:cNvPr>
          <p:cNvGraphicFramePr>
            <a:graphicFrameLocks noChangeAspect="1"/>
          </p:cNvGraphicFramePr>
          <p:nvPr>
            <p:extLst>
              <p:ext uri="{D42A27DB-BD31-4B8C-83A1-F6EECF244321}">
                <p14:modId xmlns:p14="http://schemas.microsoft.com/office/powerpoint/2010/main" val="272895001"/>
              </p:ext>
            </p:extLst>
          </p:nvPr>
        </p:nvGraphicFramePr>
        <p:xfrm>
          <a:off x="5580038" y="1973809"/>
          <a:ext cx="514350" cy="590550"/>
        </p:xfrm>
        <a:graphic>
          <a:graphicData uri="http://schemas.openxmlformats.org/presentationml/2006/ole">
            <mc:AlternateContent xmlns:mc="http://schemas.openxmlformats.org/markup-compatibility/2006">
              <mc:Choice xmlns:v="urn:schemas-microsoft-com:vml" Requires="v">
                <p:oleObj spid="_x0000_s56399" name="Equation" r:id="rId8" imgW="13716000" imgH="15544800" progId="">
                  <p:embed/>
                </p:oleObj>
              </mc:Choice>
              <mc:Fallback>
                <p:oleObj name="Equation" r:id="rId8" imgW="13716000" imgH="15544800" progId="">
                  <p:embed/>
                  <p:pic>
                    <p:nvPicPr>
                      <p:cNvPr id="7" name="对象 6"/>
                      <p:cNvPicPr>
                        <a:picLocks noChangeAspect="1"/>
                      </p:cNvPicPr>
                      <p:nvPr/>
                    </p:nvPicPr>
                    <p:blipFill>
                      <a:blip r:embed="rId9"/>
                      <a:stretch>
                        <a:fillRect/>
                      </a:stretch>
                    </p:blipFill>
                    <p:spPr>
                      <a:xfrm>
                        <a:off x="5580038" y="1973809"/>
                        <a:ext cx="514350" cy="590550"/>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CF496DA0-98CE-42F2-A1D6-8F8C493E490D}"/>
              </a:ext>
            </a:extLst>
          </p:cNvPr>
          <p:cNvGraphicFramePr>
            <a:graphicFrameLocks noChangeAspect="1"/>
          </p:cNvGraphicFramePr>
          <p:nvPr>
            <p:extLst>
              <p:ext uri="{D42A27DB-BD31-4B8C-83A1-F6EECF244321}">
                <p14:modId xmlns:p14="http://schemas.microsoft.com/office/powerpoint/2010/main" val="2566069873"/>
              </p:ext>
            </p:extLst>
          </p:nvPr>
        </p:nvGraphicFramePr>
        <p:xfrm>
          <a:off x="6166396" y="1975521"/>
          <a:ext cx="533399" cy="638174"/>
        </p:xfrm>
        <a:graphic>
          <a:graphicData uri="http://schemas.openxmlformats.org/presentationml/2006/ole">
            <mc:AlternateContent xmlns:mc="http://schemas.openxmlformats.org/markup-compatibility/2006">
              <mc:Choice xmlns:v="urn:schemas-microsoft-com:vml" Requires="v">
                <p:oleObj spid="_x0000_s56400" name="Equation" r:id="rId10" imgW="14020800" imgH="16764000" progId="">
                  <p:embed/>
                </p:oleObj>
              </mc:Choice>
              <mc:Fallback>
                <p:oleObj name="Equation" r:id="rId10" imgW="14020800" imgH="16764000" progId="">
                  <p:embed/>
                  <p:pic>
                    <p:nvPicPr>
                      <p:cNvPr id="8" name="对象 7"/>
                      <p:cNvPicPr>
                        <a:picLocks noChangeAspect="1"/>
                      </p:cNvPicPr>
                      <p:nvPr/>
                    </p:nvPicPr>
                    <p:blipFill>
                      <a:blip r:embed="rId11"/>
                      <a:stretch>
                        <a:fillRect/>
                      </a:stretch>
                    </p:blipFill>
                    <p:spPr>
                      <a:xfrm>
                        <a:off x="6166396" y="1975521"/>
                        <a:ext cx="533399" cy="638174"/>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3B934ACD-BBC2-4D89-B9B6-7EA8607FB34A}"/>
              </a:ext>
            </a:extLst>
          </p:cNvPr>
          <p:cNvGraphicFramePr>
            <a:graphicFrameLocks noChangeAspect="1"/>
          </p:cNvGraphicFramePr>
          <p:nvPr>
            <p:extLst>
              <p:ext uri="{D42A27DB-BD31-4B8C-83A1-F6EECF244321}">
                <p14:modId xmlns:p14="http://schemas.microsoft.com/office/powerpoint/2010/main" val="3174290671"/>
              </p:ext>
            </p:extLst>
          </p:nvPr>
        </p:nvGraphicFramePr>
        <p:xfrm>
          <a:off x="5662340" y="2541687"/>
          <a:ext cx="514350" cy="590550"/>
        </p:xfrm>
        <a:graphic>
          <a:graphicData uri="http://schemas.openxmlformats.org/presentationml/2006/ole">
            <mc:AlternateContent xmlns:mc="http://schemas.openxmlformats.org/markup-compatibility/2006">
              <mc:Choice xmlns:v="urn:schemas-microsoft-com:vml" Requires="v">
                <p:oleObj spid="_x0000_s56401" name="Equation" r:id="rId12" imgW="13716000" imgH="15544800" progId="">
                  <p:embed/>
                </p:oleObj>
              </mc:Choice>
              <mc:Fallback>
                <p:oleObj name="Equation" r:id="rId12" imgW="13716000" imgH="15544800" progId="">
                  <p:embed/>
                  <p:pic>
                    <p:nvPicPr>
                      <p:cNvPr id="10" name="对象 9"/>
                      <p:cNvPicPr>
                        <a:picLocks noChangeAspect="1"/>
                      </p:cNvPicPr>
                      <p:nvPr/>
                    </p:nvPicPr>
                    <p:blipFill>
                      <a:blip r:embed="rId13"/>
                      <a:stretch>
                        <a:fillRect/>
                      </a:stretch>
                    </p:blipFill>
                    <p:spPr>
                      <a:xfrm>
                        <a:off x="5662340" y="2541687"/>
                        <a:ext cx="514350" cy="590550"/>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6938B01F-F6B4-4274-8E4B-01A1B07099B5}"/>
              </a:ext>
            </a:extLst>
          </p:cNvPr>
          <p:cNvGraphicFramePr>
            <a:graphicFrameLocks noChangeAspect="1"/>
          </p:cNvGraphicFramePr>
          <p:nvPr>
            <p:extLst>
              <p:ext uri="{D42A27DB-BD31-4B8C-83A1-F6EECF244321}">
                <p14:modId xmlns:p14="http://schemas.microsoft.com/office/powerpoint/2010/main" val="2465584361"/>
              </p:ext>
            </p:extLst>
          </p:nvPr>
        </p:nvGraphicFramePr>
        <p:xfrm>
          <a:off x="9657433" y="1938243"/>
          <a:ext cx="219075" cy="552450"/>
        </p:xfrm>
        <a:graphic>
          <a:graphicData uri="http://schemas.openxmlformats.org/presentationml/2006/ole">
            <mc:AlternateContent xmlns:mc="http://schemas.openxmlformats.org/markup-compatibility/2006">
              <mc:Choice xmlns:v="urn:schemas-microsoft-com:vml" Requires="v">
                <p:oleObj spid="_x0000_s56402" name="Equation" r:id="rId14" imgW="5791200" imgH="14630400" progId="">
                  <p:embed/>
                </p:oleObj>
              </mc:Choice>
              <mc:Fallback>
                <p:oleObj name="Equation" r:id="rId14" imgW="5791200" imgH="14630400" progId="">
                  <p:embed/>
                  <p:pic>
                    <p:nvPicPr>
                      <p:cNvPr id="9" name="对象 8"/>
                      <p:cNvPicPr>
                        <a:picLocks noChangeAspect="1"/>
                      </p:cNvPicPr>
                      <p:nvPr/>
                    </p:nvPicPr>
                    <p:blipFill>
                      <a:blip r:embed="rId15"/>
                      <a:stretch>
                        <a:fillRect/>
                      </a:stretch>
                    </p:blipFill>
                    <p:spPr>
                      <a:xfrm>
                        <a:off x="9657433" y="1938243"/>
                        <a:ext cx="219075" cy="552450"/>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136EF7DA-9D6A-4D3B-AF7B-C277FF478AEF}"/>
              </a:ext>
            </a:extLst>
          </p:cNvPr>
          <p:cNvGraphicFramePr>
            <a:graphicFrameLocks noChangeAspect="1"/>
          </p:cNvGraphicFramePr>
          <p:nvPr>
            <p:extLst>
              <p:ext uri="{D42A27DB-BD31-4B8C-83A1-F6EECF244321}">
                <p14:modId xmlns:p14="http://schemas.microsoft.com/office/powerpoint/2010/main" val="2897257469"/>
              </p:ext>
            </p:extLst>
          </p:nvPr>
        </p:nvGraphicFramePr>
        <p:xfrm>
          <a:off x="9612486" y="2435772"/>
          <a:ext cx="819149" cy="552449"/>
        </p:xfrm>
        <a:graphic>
          <a:graphicData uri="http://schemas.openxmlformats.org/presentationml/2006/ole">
            <mc:AlternateContent xmlns:mc="http://schemas.openxmlformats.org/markup-compatibility/2006">
              <mc:Choice xmlns:v="urn:schemas-microsoft-com:vml" Requires="v">
                <p:oleObj spid="_x0000_s56403" name="Equation" r:id="rId16" imgW="21640800" imgH="14630400" progId="">
                  <p:embed/>
                </p:oleObj>
              </mc:Choice>
              <mc:Fallback>
                <p:oleObj name="Equation" r:id="rId16" imgW="21640800" imgH="14630400" progId="">
                  <p:embed/>
                  <p:pic>
                    <p:nvPicPr>
                      <p:cNvPr id="11" name="对象 10"/>
                      <p:cNvPicPr>
                        <a:picLocks noChangeAspect="1"/>
                      </p:cNvPicPr>
                      <p:nvPr/>
                    </p:nvPicPr>
                    <p:blipFill>
                      <a:blip r:embed="rId17"/>
                      <a:stretch>
                        <a:fillRect/>
                      </a:stretch>
                    </p:blipFill>
                    <p:spPr>
                      <a:xfrm>
                        <a:off x="9612486" y="2435772"/>
                        <a:ext cx="819149" cy="552449"/>
                      </a:xfrm>
                      <a:prstGeom prst="rect">
                        <a:avLst/>
                      </a:prstGeom>
                      <a:noFill/>
                      <a:ln w="9525">
                        <a:noFill/>
                      </a:ln>
                    </p:spPr>
                  </p:pic>
                </p:oleObj>
              </mc:Fallback>
            </mc:AlternateContent>
          </a:graphicData>
        </a:graphic>
      </p:graphicFrame>
      <p:graphicFrame>
        <p:nvGraphicFramePr>
          <p:cNvPr id="19" name="对象 18">
            <a:extLst>
              <a:ext uri="{FF2B5EF4-FFF2-40B4-BE49-F238E27FC236}">
                <a16:creationId xmlns:a16="http://schemas.microsoft.com/office/drawing/2014/main" id="{B03322AD-A760-4A76-B946-30A14C09455F}"/>
              </a:ext>
            </a:extLst>
          </p:cNvPr>
          <p:cNvGraphicFramePr>
            <a:graphicFrameLocks noChangeAspect="1"/>
          </p:cNvGraphicFramePr>
          <p:nvPr>
            <p:extLst>
              <p:ext uri="{D42A27DB-BD31-4B8C-83A1-F6EECF244321}">
                <p14:modId xmlns:p14="http://schemas.microsoft.com/office/powerpoint/2010/main" val="99752213"/>
              </p:ext>
            </p:extLst>
          </p:nvPr>
        </p:nvGraphicFramePr>
        <p:xfrm>
          <a:off x="5528151" y="4036710"/>
          <a:ext cx="514350" cy="590550"/>
        </p:xfrm>
        <a:graphic>
          <a:graphicData uri="http://schemas.openxmlformats.org/presentationml/2006/ole">
            <mc:AlternateContent xmlns:mc="http://schemas.openxmlformats.org/markup-compatibility/2006">
              <mc:Choice xmlns:v="urn:schemas-microsoft-com:vml" Requires="v">
                <p:oleObj spid="_x0000_s56404" name="Equation" r:id="rId18" imgW="13716000" imgH="15544800" progId="">
                  <p:embed/>
                </p:oleObj>
              </mc:Choice>
              <mc:Fallback>
                <p:oleObj name="Equation" r:id="rId18" imgW="13716000" imgH="15544800" progId="">
                  <p:embed/>
                  <p:pic>
                    <p:nvPicPr>
                      <p:cNvPr id="12" name="对象 11"/>
                      <p:cNvPicPr>
                        <a:picLocks noChangeAspect="1"/>
                      </p:cNvPicPr>
                      <p:nvPr/>
                    </p:nvPicPr>
                    <p:blipFill>
                      <a:blip r:embed="rId19"/>
                      <a:stretch>
                        <a:fillRect/>
                      </a:stretch>
                    </p:blipFill>
                    <p:spPr>
                      <a:xfrm>
                        <a:off x="5528151" y="4036710"/>
                        <a:ext cx="514350" cy="590550"/>
                      </a:xfrm>
                      <a:prstGeom prst="rect">
                        <a:avLst/>
                      </a:prstGeom>
                      <a:noFill/>
                      <a:ln w="9525">
                        <a:noFill/>
                      </a:ln>
                    </p:spPr>
                  </p:pic>
                </p:oleObj>
              </mc:Fallback>
            </mc:AlternateContent>
          </a:graphicData>
        </a:graphic>
      </p:graphicFrame>
      <p:graphicFrame>
        <p:nvGraphicFramePr>
          <p:cNvPr id="20" name="对象 19">
            <a:extLst>
              <a:ext uri="{FF2B5EF4-FFF2-40B4-BE49-F238E27FC236}">
                <a16:creationId xmlns:a16="http://schemas.microsoft.com/office/drawing/2014/main" id="{CC0B7884-DA05-43A6-881A-BCD83A1A8E29}"/>
              </a:ext>
            </a:extLst>
          </p:cNvPr>
          <p:cNvGraphicFramePr>
            <a:graphicFrameLocks noChangeAspect="1"/>
          </p:cNvGraphicFramePr>
          <p:nvPr>
            <p:extLst>
              <p:ext uri="{D42A27DB-BD31-4B8C-83A1-F6EECF244321}">
                <p14:modId xmlns:p14="http://schemas.microsoft.com/office/powerpoint/2010/main" val="671685685"/>
              </p:ext>
            </p:extLst>
          </p:nvPr>
        </p:nvGraphicFramePr>
        <p:xfrm>
          <a:off x="7164214" y="4050804"/>
          <a:ext cx="762000" cy="809625"/>
        </p:xfrm>
        <a:graphic>
          <a:graphicData uri="http://schemas.openxmlformats.org/presentationml/2006/ole">
            <mc:AlternateContent xmlns:mc="http://schemas.openxmlformats.org/markup-compatibility/2006">
              <mc:Choice xmlns:v="urn:schemas-microsoft-com:vml" Requires="v">
                <p:oleObj spid="_x0000_s56405" name="Equation" r:id="rId20" imgW="20116800" imgH="21336000" progId="">
                  <p:embed/>
                </p:oleObj>
              </mc:Choice>
              <mc:Fallback>
                <p:oleObj name="Equation" r:id="rId20" imgW="20116800" imgH="21336000" progId="">
                  <p:embed/>
                  <p:pic>
                    <p:nvPicPr>
                      <p:cNvPr id="13" name="对象 12"/>
                      <p:cNvPicPr>
                        <a:picLocks noChangeAspect="1"/>
                      </p:cNvPicPr>
                      <p:nvPr/>
                    </p:nvPicPr>
                    <p:blipFill>
                      <a:blip r:embed="rId21"/>
                      <a:stretch>
                        <a:fillRect/>
                      </a:stretch>
                    </p:blipFill>
                    <p:spPr>
                      <a:xfrm>
                        <a:off x="7164214" y="4050804"/>
                        <a:ext cx="762000" cy="809625"/>
                      </a:xfrm>
                      <a:prstGeom prst="rect">
                        <a:avLst/>
                      </a:prstGeom>
                      <a:noFill/>
                      <a:ln w="9525">
                        <a:noFill/>
                      </a:ln>
                    </p:spPr>
                  </p:pic>
                </p:oleObj>
              </mc:Fallback>
            </mc:AlternateContent>
          </a:graphicData>
        </a:graphic>
      </p:graphicFrame>
      <p:graphicFrame>
        <p:nvGraphicFramePr>
          <p:cNvPr id="21" name="对象 20">
            <a:extLst>
              <a:ext uri="{FF2B5EF4-FFF2-40B4-BE49-F238E27FC236}">
                <a16:creationId xmlns:a16="http://schemas.microsoft.com/office/drawing/2014/main" id="{75D14D9D-2C23-4A06-B4B3-28068C79F03A}"/>
              </a:ext>
            </a:extLst>
          </p:cNvPr>
          <p:cNvGraphicFramePr>
            <a:graphicFrameLocks noChangeAspect="1"/>
          </p:cNvGraphicFramePr>
          <p:nvPr>
            <p:extLst>
              <p:ext uri="{D42A27DB-BD31-4B8C-83A1-F6EECF244321}">
                <p14:modId xmlns:p14="http://schemas.microsoft.com/office/powerpoint/2010/main" val="4142452786"/>
              </p:ext>
            </p:extLst>
          </p:nvPr>
        </p:nvGraphicFramePr>
        <p:xfrm>
          <a:off x="9548094" y="3919841"/>
          <a:ext cx="352424" cy="600074"/>
        </p:xfrm>
        <a:graphic>
          <a:graphicData uri="http://schemas.openxmlformats.org/presentationml/2006/ole">
            <mc:AlternateContent xmlns:mc="http://schemas.openxmlformats.org/markup-compatibility/2006">
              <mc:Choice xmlns:v="urn:schemas-microsoft-com:vml" Requires="v">
                <p:oleObj spid="_x0000_s56406" name="Equation" r:id="rId22" imgW="9448800" imgH="15849600" progId="">
                  <p:embed/>
                </p:oleObj>
              </mc:Choice>
              <mc:Fallback>
                <p:oleObj name="Equation" r:id="rId22" imgW="9448800" imgH="15849600" progId="">
                  <p:embed/>
                  <p:pic>
                    <p:nvPicPr>
                      <p:cNvPr id="14" name="对象 13"/>
                      <p:cNvPicPr>
                        <a:picLocks noChangeAspect="1"/>
                      </p:cNvPicPr>
                      <p:nvPr/>
                    </p:nvPicPr>
                    <p:blipFill>
                      <a:blip r:embed="rId23"/>
                      <a:stretch>
                        <a:fillRect/>
                      </a:stretch>
                    </p:blipFill>
                    <p:spPr>
                      <a:xfrm>
                        <a:off x="9548094" y="3919841"/>
                        <a:ext cx="352424" cy="600074"/>
                      </a:xfrm>
                      <a:prstGeom prst="rect">
                        <a:avLst/>
                      </a:prstGeom>
                      <a:noFill/>
                      <a:ln w="9525">
                        <a:noFill/>
                      </a:ln>
                    </p:spPr>
                  </p:pic>
                </p:oleObj>
              </mc:Fallback>
            </mc:AlternateContent>
          </a:graphicData>
        </a:graphic>
      </p:graphicFrame>
      <p:graphicFrame>
        <p:nvGraphicFramePr>
          <p:cNvPr id="22" name="对象 21">
            <a:extLst>
              <a:ext uri="{FF2B5EF4-FFF2-40B4-BE49-F238E27FC236}">
                <a16:creationId xmlns:a16="http://schemas.microsoft.com/office/drawing/2014/main" id="{1BB95814-E96D-4FC5-8FAD-A7A6331E59D8}"/>
              </a:ext>
            </a:extLst>
          </p:cNvPr>
          <p:cNvGraphicFramePr>
            <a:graphicFrameLocks noChangeAspect="1"/>
          </p:cNvGraphicFramePr>
          <p:nvPr>
            <p:extLst>
              <p:ext uri="{D42A27DB-BD31-4B8C-83A1-F6EECF244321}">
                <p14:modId xmlns:p14="http://schemas.microsoft.com/office/powerpoint/2010/main" val="1597608120"/>
              </p:ext>
            </p:extLst>
          </p:nvPr>
        </p:nvGraphicFramePr>
        <p:xfrm>
          <a:off x="5548874" y="4860429"/>
          <a:ext cx="514350" cy="590550"/>
        </p:xfrm>
        <a:graphic>
          <a:graphicData uri="http://schemas.openxmlformats.org/presentationml/2006/ole">
            <mc:AlternateContent xmlns:mc="http://schemas.openxmlformats.org/markup-compatibility/2006">
              <mc:Choice xmlns:v="urn:schemas-microsoft-com:vml" Requires="v">
                <p:oleObj spid="_x0000_s56407" name="Equation" r:id="rId24" imgW="13716000" imgH="15544800" progId="">
                  <p:embed/>
                </p:oleObj>
              </mc:Choice>
              <mc:Fallback>
                <p:oleObj name="Equation" r:id="rId24" imgW="13716000" imgH="15544800" progId="">
                  <p:embed/>
                  <p:pic>
                    <p:nvPicPr>
                      <p:cNvPr id="17" name="对象 16"/>
                      <p:cNvPicPr>
                        <a:picLocks noChangeAspect="1"/>
                      </p:cNvPicPr>
                      <p:nvPr/>
                    </p:nvPicPr>
                    <p:blipFill>
                      <a:blip r:embed="rId25"/>
                      <a:stretch>
                        <a:fillRect/>
                      </a:stretch>
                    </p:blipFill>
                    <p:spPr>
                      <a:xfrm>
                        <a:off x="5548874" y="4860429"/>
                        <a:ext cx="514350" cy="590550"/>
                      </a:xfrm>
                      <a:prstGeom prst="rect">
                        <a:avLst/>
                      </a:prstGeom>
                      <a:noFill/>
                      <a:ln w="9525">
                        <a:noFill/>
                      </a:ln>
                    </p:spPr>
                  </p:pic>
                </p:oleObj>
              </mc:Fallback>
            </mc:AlternateContent>
          </a:graphicData>
        </a:graphic>
      </p:graphicFrame>
      <p:graphicFrame>
        <p:nvGraphicFramePr>
          <p:cNvPr id="23" name="对象 22">
            <a:extLst>
              <a:ext uri="{FF2B5EF4-FFF2-40B4-BE49-F238E27FC236}">
                <a16:creationId xmlns:a16="http://schemas.microsoft.com/office/drawing/2014/main" id="{FE7AC58F-F98A-4DBC-92A4-EB60017B9628}"/>
              </a:ext>
            </a:extLst>
          </p:cNvPr>
          <p:cNvGraphicFramePr>
            <a:graphicFrameLocks noChangeAspect="1"/>
          </p:cNvGraphicFramePr>
          <p:nvPr>
            <p:extLst>
              <p:ext uri="{D42A27DB-BD31-4B8C-83A1-F6EECF244321}">
                <p14:modId xmlns:p14="http://schemas.microsoft.com/office/powerpoint/2010/main" val="3619041314"/>
              </p:ext>
            </p:extLst>
          </p:nvPr>
        </p:nvGraphicFramePr>
        <p:xfrm>
          <a:off x="7241823" y="4900698"/>
          <a:ext cx="770137" cy="930934"/>
        </p:xfrm>
        <a:graphic>
          <a:graphicData uri="http://schemas.openxmlformats.org/presentationml/2006/ole">
            <mc:AlternateContent xmlns:mc="http://schemas.openxmlformats.org/markup-compatibility/2006">
              <mc:Choice xmlns:v="urn:schemas-microsoft-com:vml" Requires="v">
                <p:oleObj spid="_x0000_s56408" name="Equation" r:id="rId26" imgW="22860000" imgH="27736800" progId="">
                  <p:embed/>
                </p:oleObj>
              </mc:Choice>
              <mc:Fallback>
                <p:oleObj name="Equation" r:id="rId26" imgW="22860000" imgH="27736800" progId="">
                  <p:embed/>
                  <p:pic>
                    <p:nvPicPr>
                      <p:cNvPr id="18" name="对象 17"/>
                      <p:cNvPicPr>
                        <a:picLocks noChangeAspect="1"/>
                      </p:cNvPicPr>
                      <p:nvPr/>
                    </p:nvPicPr>
                    <p:blipFill>
                      <a:blip r:embed="rId27"/>
                      <a:stretch>
                        <a:fillRect/>
                      </a:stretch>
                    </p:blipFill>
                    <p:spPr>
                      <a:xfrm>
                        <a:off x="7241823" y="4900698"/>
                        <a:ext cx="770137" cy="930934"/>
                      </a:xfrm>
                      <a:prstGeom prst="rect">
                        <a:avLst/>
                      </a:prstGeom>
                      <a:noFill/>
                      <a:ln w="9525">
                        <a:noFill/>
                      </a:ln>
                    </p:spPr>
                  </p:pic>
                </p:oleObj>
              </mc:Fallback>
            </mc:AlternateContent>
          </a:graphicData>
        </a:graphic>
      </p:graphicFrame>
      <p:graphicFrame>
        <p:nvGraphicFramePr>
          <p:cNvPr id="24" name="对象 23">
            <a:extLst>
              <a:ext uri="{FF2B5EF4-FFF2-40B4-BE49-F238E27FC236}">
                <a16:creationId xmlns:a16="http://schemas.microsoft.com/office/drawing/2014/main" id="{C0EB9960-BC31-4227-B225-760F997BD181}"/>
              </a:ext>
            </a:extLst>
          </p:cNvPr>
          <p:cNvGraphicFramePr>
            <a:graphicFrameLocks noChangeAspect="1"/>
          </p:cNvGraphicFramePr>
          <p:nvPr>
            <p:extLst>
              <p:ext uri="{D42A27DB-BD31-4B8C-83A1-F6EECF244321}">
                <p14:modId xmlns:p14="http://schemas.microsoft.com/office/powerpoint/2010/main" val="4232289757"/>
              </p:ext>
            </p:extLst>
          </p:nvPr>
        </p:nvGraphicFramePr>
        <p:xfrm>
          <a:off x="9657433" y="4379988"/>
          <a:ext cx="819149" cy="552449"/>
        </p:xfrm>
        <a:graphic>
          <a:graphicData uri="http://schemas.openxmlformats.org/presentationml/2006/ole">
            <mc:AlternateContent xmlns:mc="http://schemas.openxmlformats.org/markup-compatibility/2006">
              <mc:Choice xmlns:v="urn:schemas-microsoft-com:vml" Requires="v">
                <p:oleObj spid="_x0000_s56409" name="Equation" r:id="rId28" imgW="21640800" imgH="14630400" progId="">
                  <p:embed/>
                </p:oleObj>
              </mc:Choice>
              <mc:Fallback>
                <p:oleObj name="Equation" r:id="rId28" imgW="21640800" imgH="14630400" progId="">
                  <p:embed/>
                  <p:pic>
                    <p:nvPicPr>
                      <p:cNvPr id="19" name="对象 18"/>
                      <p:cNvPicPr>
                        <a:picLocks noChangeAspect="1"/>
                      </p:cNvPicPr>
                      <p:nvPr/>
                    </p:nvPicPr>
                    <p:blipFill>
                      <a:blip r:embed="rId29"/>
                      <a:stretch>
                        <a:fillRect/>
                      </a:stretch>
                    </p:blipFill>
                    <p:spPr>
                      <a:xfrm>
                        <a:off x="9657433" y="4379988"/>
                        <a:ext cx="819149" cy="552449"/>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178039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160710" cy="45476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进阶</a:t>
            </a:r>
            <a:r>
              <a:rPr lang="zh-CN" altLang="en-US" sz="2410" b="1" kern="0" dirty="0">
                <a:solidFill>
                  <a:srgbClr val="C00000"/>
                </a:solidFill>
                <a:latin typeface="Times New Roman" panose="02020603050405020304" pitchFamily="65" charset="-122"/>
                <a:ea typeface="华文细黑" panose="02010600040101010101" pitchFamily="65" charset="-122"/>
              </a:rPr>
              <a:t>    (双星中的拉格朗日点)</a:t>
            </a:r>
            <a:r>
              <a:rPr lang="zh-CN" altLang="en-US" sz="2410" kern="0" dirty="0">
                <a:solidFill>
                  <a:srgbClr val="000000"/>
                </a:solidFill>
                <a:latin typeface="Times New Roman" panose="02020603050405020304" pitchFamily="65" charset="-122"/>
                <a:ea typeface="华文细黑" panose="02010600040101010101" pitchFamily="65" charset="-122"/>
              </a:rPr>
              <a:t>两个靠得很近的天体绕着它们连线上的一点(质心)做圆周运动，构成稳定的双星系统，双星系统运动时，其轨道平面上存在着一些特殊的点，在这些点处，质量极小的物体(例如人造卫星)可以与两星体保持相对静止，这样的点被称为“拉格朗日点”。如图所示，一双星系统由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的天体</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和质量为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的天体</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构成，它们共同绕连线上的</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点做匀速圆周运动，在天体</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和天体</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的连线上有一个拉格朗日点</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，已知双星间的距离为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(1)天体</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做圆周运动的角速度及半径;</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(2)若</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点距离天体</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的距离为</a:t>
            </a:r>
            <a:r>
              <a:rPr lang="zh-CN" altLang="en-US" sz="3090" kern="0" spc="-1438"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的比值是多少?</a:t>
            </a:r>
            <a:endParaRPr lang="zh-CN" altLang="en-US" dirty="0"/>
          </a:p>
        </p:txBody>
      </p:sp>
      <p:graphicFrame>
        <p:nvGraphicFramePr>
          <p:cNvPr id="4" name="对象 3"/>
          <p:cNvGraphicFramePr>
            <a:graphicFrameLocks noChangeAspect="1"/>
          </p:cNvGraphicFramePr>
          <p:nvPr/>
        </p:nvGraphicFramePr>
        <p:xfrm>
          <a:off x="4244951" y="4406588"/>
          <a:ext cx="209550" cy="657225"/>
        </p:xfrm>
        <a:graphic>
          <a:graphicData uri="http://schemas.openxmlformats.org/presentationml/2006/ole">
            <mc:AlternateContent xmlns:mc="http://schemas.openxmlformats.org/markup-compatibility/2006">
              <mc:Choice xmlns:v="urn:schemas-microsoft-com:vml" Requires="v">
                <p:oleObj spid="_x0000_s43071" name="Equation" r:id="rId4" imgW="5486400" imgH="17373600" progId="">
                  <p:embed/>
                </p:oleObj>
              </mc:Choice>
              <mc:Fallback>
                <p:oleObj name="Equation" r:id="rId4" imgW="5486400" imgH="17373600" progId="">
                  <p:embed/>
                  <p:pic>
                    <p:nvPicPr>
                      <p:cNvPr id="0" name="图片 43008"/>
                      <p:cNvPicPr>
                        <a:picLocks noChangeAspect="1"/>
                      </p:cNvPicPr>
                      <p:nvPr/>
                    </p:nvPicPr>
                    <p:blipFill>
                      <a:blip r:embed="rId5"/>
                      <a:stretch>
                        <a:fillRect/>
                      </a:stretch>
                    </p:blipFill>
                    <p:spPr>
                      <a:xfrm>
                        <a:off x="4244951" y="4406588"/>
                        <a:ext cx="209550" cy="657225"/>
                      </a:xfrm>
                      <a:prstGeom prst="rect">
                        <a:avLst/>
                      </a:prstGeom>
                      <a:noFill/>
                      <a:ln w="9525">
                        <a:noFill/>
                      </a:ln>
                    </p:spPr>
                  </p:pic>
                </p:oleObj>
              </mc:Fallback>
            </mc:AlternateContent>
          </a:graphicData>
        </a:graphic>
      </p:graphicFrame>
      <p:pic>
        <p:nvPicPr>
          <p:cNvPr id="5" name="图片 3" descr="textimage23.jpeg"/>
          <p:cNvPicPr>
            <a:picLocks noChangeAspect="1"/>
          </p:cNvPicPr>
          <p:nvPr/>
        </p:nvPicPr>
        <p:blipFill>
          <a:blip r:embed="rId6">
            <a:duotone>
              <a:prstClr val="black"/>
              <a:schemeClr val="accent6">
                <a:tint val="45000"/>
                <a:satMod val="400000"/>
              </a:schemeClr>
            </a:duotone>
            <a:clrChange>
              <a:clrFrom>
                <a:srgbClr val="FFFFFF"/>
              </a:clrFrom>
              <a:clrTo>
                <a:srgbClr val="FFFFFF">
                  <a:alpha val="0"/>
                </a:srgbClr>
              </a:clrTo>
            </a:clrChange>
          </a:blip>
          <a:stretch>
            <a:fillRect/>
          </a:stretch>
        </p:blipFill>
        <p:spPr>
          <a:xfrm>
            <a:off x="9223467" y="3809956"/>
            <a:ext cx="2200274" cy="1914524"/>
          </a:xfrm>
          <a:prstGeom prst="rect">
            <a:avLst/>
          </a:prstGeom>
        </p:spPr>
      </p:pic>
      <p:grpSp>
        <p:nvGrpSpPr>
          <p:cNvPr id="6" name="组合 5"/>
          <p:cNvGrpSpPr/>
          <p:nvPr/>
        </p:nvGrpSpPr>
        <p:grpSpPr>
          <a:xfrm>
            <a:off x="539478" y="5270554"/>
            <a:ext cx="11831400" cy="813086"/>
            <a:chOff x="468000" y="562749"/>
            <a:chExt cx="11831400" cy="813086"/>
          </a:xfrm>
        </p:grpSpPr>
        <p:sp>
          <p:nvSpPr>
            <p:cNvPr id="7" name="TextBox 2"/>
            <p:cNvSpPr txBox="1"/>
            <p:nvPr/>
          </p:nvSpPr>
          <p:spPr>
            <a:xfrm>
              <a:off x="468000" y="562749"/>
              <a:ext cx="11831400" cy="6806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a:t>
              </a:r>
              <a:r>
                <a:rPr lang="zh-CN" altLang="en-US" sz="3350" kern="0" spc="7749"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zh-CN" altLang="en-US" sz="3000" kern="0" spc="3372"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L</a:t>
              </a:r>
              <a:r>
                <a:rPr lang="zh-CN" altLang="en-US" sz="2410" kern="0" dirty="0">
                  <a:solidFill>
                    <a:srgbClr val="000000"/>
                  </a:solidFill>
                  <a:latin typeface="Times New Roman" panose="02020603050405020304" pitchFamily="65" charset="-122"/>
                  <a:ea typeface="楷体_GB2312" pitchFamily="65" charset="-122"/>
                </a:rPr>
                <a:t>    (2)</a:t>
              </a:r>
              <a:r>
                <a:rPr lang="zh-CN" altLang="en-US" sz="3000" kern="0" spc="217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8" name="对象 7"/>
            <p:cNvGraphicFramePr>
              <a:graphicFrameLocks noChangeAspect="1"/>
            </p:cNvGraphicFramePr>
            <p:nvPr/>
          </p:nvGraphicFramePr>
          <p:xfrm>
            <a:off x="1742800" y="642410"/>
            <a:ext cx="1409700" cy="733425"/>
          </p:xfrm>
          <a:graphic>
            <a:graphicData uri="http://schemas.openxmlformats.org/presentationml/2006/ole">
              <mc:AlternateContent xmlns:mc="http://schemas.openxmlformats.org/markup-compatibility/2006">
                <mc:Choice xmlns:v="urn:schemas-microsoft-com:vml" Requires="v">
                  <p:oleObj spid="_x0000_s43072" name="Equation" r:id="rId7" imgW="37185600" imgH="19507200" progId="">
                    <p:embed/>
                  </p:oleObj>
                </mc:Choice>
                <mc:Fallback>
                  <p:oleObj name="Equation" r:id="rId7" imgW="37185600" imgH="19507200" progId="">
                    <p:embed/>
                    <p:pic>
                      <p:nvPicPr>
                        <p:cNvPr id="0" name="图片 43009"/>
                        <p:cNvPicPr>
                          <a:picLocks noChangeAspect="1"/>
                        </p:cNvPicPr>
                        <p:nvPr/>
                      </p:nvPicPr>
                      <p:blipFill>
                        <a:blip r:embed="rId8"/>
                        <a:stretch>
                          <a:fillRect/>
                        </a:stretch>
                      </p:blipFill>
                      <p:spPr>
                        <a:xfrm>
                          <a:off x="1742800" y="642410"/>
                          <a:ext cx="1409700"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458500" y="688063"/>
            <a:ext cx="809625" cy="657225"/>
          </p:xfrm>
          <a:graphic>
            <a:graphicData uri="http://schemas.openxmlformats.org/presentationml/2006/ole">
              <mc:AlternateContent xmlns:mc="http://schemas.openxmlformats.org/markup-compatibility/2006">
                <mc:Choice xmlns:v="urn:schemas-microsoft-com:vml" Requires="v">
                  <p:oleObj spid="_x0000_s43073" name="Equation" r:id="rId9" imgW="21336000" imgH="17373600" progId="">
                    <p:embed/>
                  </p:oleObj>
                </mc:Choice>
                <mc:Fallback>
                  <p:oleObj name="Equation" r:id="rId9" imgW="21336000" imgH="17373600" progId="">
                    <p:embed/>
                    <p:pic>
                      <p:nvPicPr>
                        <p:cNvPr id="0" name="图片 43010"/>
                        <p:cNvPicPr>
                          <a:picLocks noChangeAspect="1"/>
                        </p:cNvPicPr>
                        <p:nvPr/>
                      </p:nvPicPr>
                      <p:blipFill>
                        <a:blip r:embed="rId10"/>
                        <a:stretch>
                          <a:fillRect/>
                        </a:stretch>
                      </p:blipFill>
                      <p:spPr>
                        <a:xfrm>
                          <a:off x="3458500" y="688063"/>
                          <a:ext cx="8096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099151" y="688063"/>
            <a:ext cx="657224" cy="657224"/>
          </p:xfrm>
          <a:graphic>
            <a:graphicData uri="http://schemas.openxmlformats.org/presentationml/2006/ole">
              <mc:AlternateContent xmlns:mc="http://schemas.openxmlformats.org/markup-compatibility/2006">
                <mc:Choice xmlns:v="urn:schemas-microsoft-com:vml" Requires="v">
                  <p:oleObj spid="_x0000_s43074" name="Equation" r:id="rId11" imgW="17373600" imgH="17373600" progId="">
                    <p:embed/>
                  </p:oleObj>
                </mc:Choice>
                <mc:Fallback>
                  <p:oleObj name="Equation" r:id="rId11" imgW="17373600" imgH="17373600" progId="">
                    <p:embed/>
                    <p:pic>
                      <p:nvPicPr>
                        <p:cNvPr id="0" name="图片 43011"/>
                        <p:cNvPicPr>
                          <a:picLocks noChangeAspect="1"/>
                        </p:cNvPicPr>
                        <p:nvPr/>
                      </p:nvPicPr>
                      <p:blipFill>
                        <a:blip r:embed="rId12"/>
                        <a:stretch>
                          <a:fillRect/>
                        </a:stretch>
                      </p:blipFill>
                      <p:spPr>
                        <a:xfrm>
                          <a:off x="5099151" y="688063"/>
                          <a:ext cx="657224" cy="657224"/>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38030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(1)(解题思路:由天体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和天体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的运动形式入手，用已知量和未知量列出提供的</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向心力等于需要的向心力的表达式)设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点与天体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的距离分别为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，转动的角速</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度为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，对于天体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可得</a:t>
            </a:r>
            <a:r>
              <a:rPr lang="zh-CN" altLang="en-US" sz="3090" kern="0" spc="238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ω</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①，</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对于天体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可得</a:t>
            </a:r>
            <a:r>
              <a:rPr lang="zh-CN" altLang="en-US" sz="3090" kern="0" spc="238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ω</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②，</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③，联立解得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77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337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(2)(思路:拉格朗日点处放置的小物体做圆周运动，且角速度与天体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的角速度相等)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点放置一个质量为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的极小物体，对小物体可得</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137478193"/>
              </p:ext>
            </p:extLst>
          </p:nvPr>
        </p:nvGraphicFramePr>
        <p:xfrm>
          <a:off x="3605422" y="1557291"/>
          <a:ext cx="695324" cy="657224"/>
        </p:xfrm>
        <a:graphic>
          <a:graphicData uri="http://schemas.openxmlformats.org/presentationml/2006/ole">
            <mc:AlternateContent xmlns:mc="http://schemas.openxmlformats.org/markup-compatibility/2006">
              <mc:Choice xmlns:v="urn:schemas-microsoft-com:vml" Requires="v">
                <p:oleObj spid="_x0000_s44147" name="Equation" r:id="rId4" imgW="18288000" imgH="17373600" progId="">
                  <p:embed/>
                </p:oleObj>
              </mc:Choice>
              <mc:Fallback>
                <p:oleObj name="Equation" r:id="rId4" imgW="18288000" imgH="17373600" progId="">
                  <p:embed/>
                  <p:pic>
                    <p:nvPicPr>
                      <p:cNvPr id="0" name="图片 44032"/>
                      <p:cNvPicPr>
                        <a:picLocks noChangeAspect="1"/>
                      </p:cNvPicPr>
                      <p:nvPr/>
                    </p:nvPicPr>
                    <p:blipFill>
                      <a:blip r:embed="rId5"/>
                      <a:stretch>
                        <a:fillRect/>
                      </a:stretch>
                    </p:blipFill>
                    <p:spPr>
                      <a:xfrm>
                        <a:off x="3605422" y="1557291"/>
                        <a:ext cx="6953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87689" y="2220532"/>
          <a:ext cx="695324" cy="657224"/>
        </p:xfrm>
        <a:graphic>
          <a:graphicData uri="http://schemas.openxmlformats.org/presentationml/2006/ole">
            <mc:AlternateContent xmlns:mc="http://schemas.openxmlformats.org/markup-compatibility/2006">
              <mc:Choice xmlns:v="urn:schemas-microsoft-com:vml" Requires="v">
                <p:oleObj spid="_x0000_s44148" name="Equation" r:id="rId6" imgW="18288000" imgH="17373600" progId="">
                  <p:embed/>
                </p:oleObj>
              </mc:Choice>
              <mc:Fallback>
                <p:oleObj name="Equation" r:id="rId6" imgW="18288000" imgH="17373600" progId="">
                  <p:embed/>
                  <p:pic>
                    <p:nvPicPr>
                      <p:cNvPr id="0" name="图片 44033"/>
                      <p:cNvPicPr>
                        <a:picLocks noChangeAspect="1"/>
                      </p:cNvPicPr>
                      <p:nvPr/>
                    </p:nvPicPr>
                    <p:blipFill>
                      <a:blip r:embed="rId7"/>
                      <a:stretch>
                        <a:fillRect/>
                      </a:stretch>
                    </p:blipFill>
                    <p:spPr>
                      <a:xfrm>
                        <a:off x="2487689" y="2220532"/>
                        <a:ext cx="695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071697872"/>
              </p:ext>
            </p:extLst>
          </p:nvPr>
        </p:nvGraphicFramePr>
        <p:xfrm>
          <a:off x="4107260" y="2983153"/>
          <a:ext cx="1409700" cy="733425"/>
        </p:xfrm>
        <a:graphic>
          <a:graphicData uri="http://schemas.openxmlformats.org/presentationml/2006/ole">
            <mc:AlternateContent xmlns:mc="http://schemas.openxmlformats.org/markup-compatibility/2006">
              <mc:Choice xmlns:v="urn:schemas-microsoft-com:vml" Requires="v">
                <p:oleObj spid="_x0000_s44149" name="Equation" r:id="rId8" imgW="37185600" imgH="19507200" progId="">
                  <p:embed/>
                </p:oleObj>
              </mc:Choice>
              <mc:Fallback>
                <p:oleObj name="Equation" r:id="rId8" imgW="37185600" imgH="19507200" progId="">
                  <p:embed/>
                  <p:pic>
                    <p:nvPicPr>
                      <p:cNvPr id="0" name="图片 44034"/>
                      <p:cNvPicPr>
                        <a:picLocks noChangeAspect="1"/>
                      </p:cNvPicPr>
                      <p:nvPr/>
                    </p:nvPicPr>
                    <p:blipFill>
                      <a:blip r:embed="rId9"/>
                      <a:stretch>
                        <a:fillRect/>
                      </a:stretch>
                    </p:blipFill>
                    <p:spPr>
                      <a:xfrm>
                        <a:off x="4107260" y="2983153"/>
                        <a:ext cx="1409700"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513512233"/>
              </p:ext>
            </p:extLst>
          </p:nvPr>
        </p:nvGraphicFramePr>
        <p:xfrm>
          <a:off x="6300118" y="2983153"/>
          <a:ext cx="809625" cy="657225"/>
        </p:xfrm>
        <a:graphic>
          <a:graphicData uri="http://schemas.openxmlformats.org/presentationml/2006/ole">
            <mc:AlternateContent xmlns:mc="http://schemas.openxmlformats.org/markup-compatibility/2006">
              <mc:Choice xmlns:v="urn:schemas-microsoft-com:vml" Requires="v">
                <p:oleObj spid="_x0000_s44150" name="Equation" r:id="rId10" imgW="21336000" imgH="17373600" progId="">
                  <p:embed/>
                </p:oleObj>
              </mc:Choice>
              <mc:Fallback>
                <p:oleObj name="Equation" r:id="rId10" imgW="21336000" imgH="17373600" progId="">
                  <p:embed/>
                  <p:pic>
                    <p:nvPicPr>
                      <p:cNvPr id="0" name="图片 44035"/>
                      <p:cNvPicPr>
                        <a:picLocks noChangeAspect="1"/>
                      </p:cNvPicPr>
                      <p:nvPr/>
                    </p:nvPicPr>
                    <p:blipFill>
                      <a:blip r:embed="rId11"/>
                      <a:stretch>
                        <a:fillRect/>
                      </a:stretch>
                    </p:blipFill>
                    <p:spPr>
                      <a:xfrm>
                        <a:off x="6300118" y="2983153"/>
                        <a:ext cx="809625" cy="657225"/>
                      </a:xfrm>
                      <a:prstGeom prst="rect">
                        <a:avLst/>
                      </a:prstGeom>
                      <a:noFill/>
                      <a:ln w="9525">
                        <a:noFill/>
                      </a:ln>
                    </p:spPr>
                  </p:pic>
                </p:oleObj>
              </mc:Fallback>
            </mc:AlternateContent>
          </a:graphicData>
        </a:graphic>
      </p:graphicFrame>
      <p:grpSp>
        <p:nvGrpSpPr>
          <p:cNvPr id="8" name="组合 7"/>
          <p:cNvGrpSpPr/>
          <p:nvPr/>
        </p:nvGrpSpPr>
        <p:grpSpPr>
          <a:xfrm>
            <a:off x="523125" y="4777555"/>
            <a:ext cx="11831400" cy="863661"/>
            <a:chOff x="468000" y="648000"/>
            <a:chExt cx="11831400" cy="863661"/>
          </a:xfrm>
        </p:grpSpPr>
        <p:sp>
          <p:nvSpPr>
            <p:cNvPr id="9" name="TextBox 2"/>
            <p:cNvSpPr txBox="1"/>
            <p:nvPr/>
          </p:nvSpPr>
          <p:spPr>
            <a:xfrm>
              <a:off x="468000" y="648000"/>
              <a:ext cx="11831400" cy="6674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3020" kern="0" spc="312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39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i="1" kern="0" dirty="0">
                  <a:solidFill>
                    <a:srgbClr val="000000"/>
                  </a:solidFill>
                  <a:latin typeface="Times New Roman" panose="02020603050405020304" pitchFamily="65" charset="-122"/>
                  <a:ea typeface="楷体_GB2312" pitchFamily="65" charset="-122"/>
                </a:rPr>
                <a:t>ω</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3020" kern="0" spc="-24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020" kern="0" spc="215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0" name="对象 9"/>
            <p:cNvGraphicFramePr>
              <a:graphicFrameLocks noChangeAspect="1"/>
            </p:cNvGraphicFramePr>
            <p:nvPr/>
          </p:nvGraphicFramePr>
          <p:xfrm>
            <a:off x="468000" y="797397"/>
            <a:ext cx="781050" cy="657224"/>
          </p:xfrm>
          <a:graphic>
            <a:graphicData uri="http://schemas.openxmlformats.org/presentationml/2006/ole">
              <mc:AlternateContent xmlns:mc="http://schemas.openxmlformats.org/markup-compatibility/2006">
                <mc:Choice xmlns:v="urn:schemas-microsoft-com:vml" Requires="v">
                  <p:oleObj spid="_x0000_s44151" name="Equation" r:id="rId12" imgW="20726400" imgH="17373600" progId="">
                    <p:embed/>
                  </p:oleObj>
                </mc:Choice>
                <mc:Fallback>
                  <p:oleObj name="Equation" r:id="rId12" imgW="20726400" imgH="17373600" progId="">
                    <p:embed/>
                    <p:pic>
                      <p:nvPicPr>
                        <p:cNvPr id="0" name="图片 44036"/>
                        <p:cNvPicPr>
                          <a:picLocks noChangeAspect="1"/>
                        </p:cNvPicPr>
                        <p:nvPr/>
                      </p:nvPicPr>
                      <p:blipFill>
                        <a:blip r:embed="rId13"/>
                        <a:stretch>
                          <a:fillRect/>
                        </a:stretch>
                      </p:blipFill>
                      <p:spPr>
                        <a:xfrm>
                          <a:off x="468000" y="797397"/>
                          <a:ext cx="781050"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350950" y="797286"/>
            <a:ext cx="914400" cy="714375"/>
          </p:xfrm>
          <a:graphic>
            <a:graphicData uri="http://schemas.openxmlformats.org/presentationml/2006/ole">
              <mc:AlternateContent xmlns:mc="http://schemas.openxmlformats.org/markup-compatibility/2006">
                <mc:Choice xmlns:v="urn:schemas-microsoft-com:vml" Requires="v">
                  <p:oleObj spid="_x0000_s44152" name="Equation" r:id="rId14" imgW="24079200" imgH="18897600" progId="">
                    <p:embed/>
                  </p:oleObj>
                </mc:Choice>
                <mc:Fallback>
                  <p:oleObj name="Equation" r:id="rId14" imgW="24079200" imgH="18897600" progId="">
                    <p:embed/>
                    <p:pic>
                      <p:nvPicPr>
                        <p:cNvPr id="0" name="图片 44037"/>
                        <p:cNvPicPr>
                          <a:picLocks noChangeAspect="1"/>
                        </p:cNvPicPr>
                        <p:nvPr/>
                      </p:nvPicPr>
                      <p:blipFill>
                        <a:blip r:embed="rId15"/>
                        <a:stretch>
                          <a:fillRect/>
                        </a:stretch>
                      </p:blipFill>
                      <p:spPr>
                        <a:xfrm>
                          <a:off x="1350950" y="797286"/>
                          <a:ext cx="914400"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534128046"/>
                </p:ext>
              </p:extLst>
            </p:nvPr>
          </p:nvGraphicFramePr>
          <p:xfrm>
            <a:off x="4580773" y="742906"/>
            <a:ext cx="352424" cy="657224"/>
          </p:xfrm>
          <a:graphic>
            <a:graphicData uri="http://schemas.openxmlformats.org/presentationml/2006/ole">
              <mc:AlternateContent xmlns:mc="http://schemas.openxmlformats.org/markup-compatibility/2006">
                <mc:Choice xmlns:v="urn:schemas-microsoft-com:vml" Requires="v">
                  <p:oleObj spid="_x0000_s44153" name="Equation" r:id="rId16" imgW="9448800" imgH="17373600" progId="">
                    <p:embed/>
                  </p:oleObj>
                </mc:Choice>
                <mc:Fallback>
                  <p:oleObj name="Equation" r:id="rId16" imgW="9448800" imgH="17373600" progId="">
                    <p:embed/>
                    <p:pic>
                      <p:nvPicPr>
                        <p:cNvPr id="0" name="图片 44038"/>
                        <p:cNvPicPr>
                          <a:picLocks noChangeAspect="1"/>
                        </p:cNvPicPr>
                        <p:nvPr/>
                      </p:nvPicPr>
                      <p:blipFill>
                        <a:blip r:embed="rId17"/>
                        <a:stretch>
                          <a:fillRect/>
                        </a:stretch>
                      </p:blipFill>
                      <p:spPr>
                        <a:xfrm>
                          <a:off x="4580773" y="742906"/>
                          <a:ext cx="35242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82273510"/>
                </p:ext>
              </p:extLst>
            </p:nvPr>
          </p:nvGraphicFramePr>
          <p:xfrm>
            <a:off x="5061045" y="754067"/>
            <a:ext cx="657224" cy="657224"/>
          </p:xfrm>
          <a:graphic>
            <a:graphicData uri="http://schemas.openxmlformats.org/presentationml/2006/ole">
              <mc:AlternateContent xmlns:mc="http://schemas.openxmlformats.org/markup-compatibility/2006">
                <mc:Choice xmlns:v="urn:schemas-microsoft-com:vml" Requires="v">
                  <p:oleObj spid="_x0000_s44154" name="Equation" r:id="rId18" imgW="17373600" imgH="17373600" progId="">
                    <p:embed/>
                  </p:oleObj>
                </mc:Choice>
                <mc:Fallback>
                  <p:oleObj name="Equation" r:id="rId18" imgW="17373600" imgH="17373600" progId="">
                    <p:embed/>
                    <p:pic>
                      <p:nvPicPr>
                        <p:cNvPr id="0" name="图片 44039"/>
                        <p:cNvPicPr>
                          <a:picLocks noChangeAspect="1"/>
                        </p:cNvPicPr>
                        <p:nvPr/>
                      </p:nvPicPr>
                      <p:blipFill>
                        <a:blip r:embed="rId19"/>
                        <a:stretch>
                          <a:fillRect/>
                        </a:stretch>
                      </p:blipFill>
                      <p:spPr>
                        <a:xfrm>
                          <a:off x="5061045" y="754067"/>
                          <a:ext cx="657224" cy="657224"/>
                        </a:xfrm>
                        <a:prstGeom prst="rect">
                          <a:avLst/>
                        </a:prstGeom>
                        <a:noFill/>
                        <a:ln w="9525">
                          <a:noFill/>
                        </a:ln>
                      </p:spPr>
                    </p:pic>
                  </p:oleObj>
                </mc:Fallback>
              </mc:AlternateContent>
            </a:graphicData>
          </a:graphic>
        </p:graphicFrame>
      </p:grpSp>
      <p:pic>
        <p:nvPicPr>
          <p:cNvPr id="14" name="图片 3" descr="textimage23.jpeg">
            <a:extLst>
              <a:ext uri="{FF2B5EF4-FFF2-40B4-BE49-F238E27FC236}">
                <a16:creationId xmlns:a16="http://schemas.microsoft.com/office/drawing/2014/main" id="{4BD85ABA-3954-429B-A858-0E3851CD4462}"/>
              </a:ext>
            </a:extLst>
          </p:cNvPr>
          <p:cNvPicPr>
            <a:picLocks noChangeAspect="1"/>
          </p:cNvPicPr>
          <p:nvPr/>
        </p:nvPicPr>
        <p:blipFill>
          <a:blip r:embed="rId20">
            <a:duotone>
              <a:prstClr val="black"/>
              <a:schemeClr val="accent6">
                <a:tint val="45000"/>
                <a:satMod val="400000"/>
              </a:schemeClr>
            </a:duotone>
            <a:clrChange>
              <a:clrFrom>
                <a:srgbClr val="FFFFFF"/>
              </a:clrFrom>
              <a:clrTo>
                <a:srgbClr val="FFFFFF">
                  <a:alpha val="0"/>
                </a:srgbClr>
              </a:clrTo>
            </a:clrChange>
          </a:blip>
          <a:stretch>
            <a:fillRect/>
          </a:stretch>
        </p:blipFill>
        <p:spPr>
          <a:xfrm>
            <a:off x="9130141" y="1689379"/>
            <a:ext cx="1989232" cy="1730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703068"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万有引力定律及其应用</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开普勒行星运动定律</a:t>
            </a:r>
          </a:p>
        </p:txBody>
      </p:sp>
      <p:graphicFrame>
        <p:nvGraphicFramePr>
          <p:cNvPr id="3" name="表格 2"/>
          <p:cNvGraphicFramePr>
            <a:graphicFrameLocks noGrp="1"/>
          </p:cNvGraphicFramePr>
          <p:nvPr>
            <p:extLst>
              <p:ext uri="{D42A27DB-BD31-4B8C-83A1-F6EECF244321}">
                <p14:modId xmlns:p14="http://schemas.microsoft.com/office/powerpoint/2010/main" val="2426300056"/>
              </p:ext>
            </p:extLst>
          </p:nvPr>
        </p:nvGraphicFramePr>
        <p:xfrm>
          <a:off x="468000" y="935355"/>
          <a:ext cx="11268000" cy="3589965"/>
        </p:xfrm>
        <a:graphic>
          <a:graphicData uri="http://schemas.openxmlformats.org/drawingml/2006/table">
            <a:tbl>
              <a:tblPr/>
              <a:tblGrid>
                <a:gridCol w="1943686">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4571786">
                  <a:extLst>
                    <a:ext uri="{9D8B030D-6E8A-4147-A177-3AD203B41FA5}">
                      <a16:colId xmlns:a16="http://schemas.microsoft.com/office/drawing/2014/main" val="20002"/>
                    </a:ext>
                  </a:extLst>
                </a:gridCol>
              </a:tblGrid>
              <a:tr h="201419">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内容</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解释</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50903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开普勒第一定律(轨道定律)</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所有行星绕太阳运动的轨道都是椭圆，太阳处在椭圆的一个焦点上</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行星运动的轨道必有近日点和远日点</a:t>
                      </a:r>
                    </a:p>
                  </a:txBody>
                  <a:tcPr marL="45720" marR="45720"/>
                </a:tc>
                <a:extLst>
                  <a:ext uri="{0D108BD9-81ED-4DB2-BD59-A6C34878D82A}">
                    <a16:rowId xmlns:a16="http://schemas.microsoft.com/office/drawing/2014/main" val="10001"/>
                  </a:ext>
                </a:extLst>
              </a:tr>
              <a:tr h="1069713">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开普勒第二定律(面积定律)</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对任意一个行星来说，它与太阳的连线在相等的时间内扫过的面积相等</a:t>
                      </a:r>
                    </a:p>
                  </a:txBody>
                  <a:tcPr marL="45720" marR="45720"/>
                </a:tc>
                <a:tc>
                  <a:txBody>
                    <a:bodyPr/>
                    <a:lstStyle/>
                    <a:p>
                      <a:pPr eaLnBrk="0" latinLnBrk="1" hangingPunct="0">
                        <a:lnSpc>
                          <a:spcPct val="150000"/>
                        </a:lnSpc>
                        <a:spcBef>
                          <a:spcPts val="305"/>
                        </a:spcBef>
                      </a:pPr>
                      <a:r>
                        <a:rPr lang="zh-CN" altLang="en-US" sz="2790" kern="0" spc="-53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90" kern="0" spc="-988" dirty="0">
                          <a:solidFill>
                            <a:srgbClr val="000000"/>
                          </a:solidFill>
                          <a:latin typeface="Times New Roman" panose="02020603050405020304" pitchFamily="65" charset="-122"/>
                          <a:ea typeface="华文细黑" panose="02010600040101010101" pitchFamily="65" charset="-122"/>
                        </a:rPr>
                        <a:t> </a:t>
                      </a:r>
                      <a:endParaRPr lang="zh-CN" altLang="en-US" sz="6835" kern="0" spc="21603"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r h="80687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开普勒第三定律(周期定律)</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所有行星轨道的半长轴的三次方跟它的公转周期的二次方的比都相等，即</a:t>
                      </a:r>
                      <a:r>
                        <a:rPr lang="en-US" altLang="zh-CN" sz="2010" kern="0" spc="-100" dirty="0">
                          <a:solidFill>
                            <a:srgbClr val="000000"/>
                          </a:solidFill>
                          <a:latin typeface="Times New Roman" panose="02020603050405020304" pitchFamily="65" charset="-122"/>
                          <a:ea typeface="华文细黑" panose="02010600040101010101" pitchFamily="65" charset="-122"/>
                        </a:rPr>
                        <a:t>   </a:t>
                      </a:r>
                      <a:r>
                        <a:rPr lang="zh-CN" altLang="en-US" sz="2575" kern="0" spc="-100"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k</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同一中心天体</a:t>
                      </a:r>
                      <a:r>
                        <a:rPr lang="zh-CN" altLang="en-US" sz="2010" i="1" kern="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值相同，不同中心天体</a:t>
                      </a:r>
                      <a:r>
                        <a:rPr lang="zh-CN" altLang="en-US" sz="2010" i="1" kern="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值一般不同</a:t>
                      </a:r>
                    </a:p>
                  </a:txBody>
                  <a:tcPr marL="45720" marR="45720"/>
                </a:tc>
                <a:extLst>
                  <a:ext uri="{0D108BD9-81ED-4DB2-BD59-A6C34878D82A}">
                    <a16:rowId xmlns:a16="http://schemas.microsoft.com/office/drawing/2014/main" val="10003"/>
                  </a:ext>
                </a:extLst>
              </a:tr>
            </a:tbl>
          </a:graphicData>
        </a:graphic>
      </p:graphicFrame>
      <p:pic>
        <p:nvPicPr>
          <p:cNvPr id="4" name="图片 3" descr="textimage0.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9396462" y="2479033"/>
            <a:ext cx="1557703" cy="860106"/>
          </a:xfrm>
          <a:prstGeom prst="rect">
            <a:avLst/>
          </a:prstGeom>
        </p:spPr>
      </p:pic>
      <p:graphicFrame>
        <p:nvGraphicFramePr>
          <p:cNvPr id="8" name="对象 7">
            <a:extLst>
              <a:ext uri="{FF2B5EF4-FFF2-40B4-BE49-F238E27FC236}">
                <a16:creationId xmlns:a16="http://schemas.microsoft.com/office/drawing/2014/main" id="{0F423316-B8C6-4211-8D5C-8D9E1FC5FDCF}"/>
              </a:ext>
            </a:extLst>
          </p:cNvPr>
          <p:cNvGraphicFramePr>
            <a:graphicFrameLocks noChangeAspect="1"/>
          </p:cNvGraphicFramePr>
          <p:nvPr>
            <p:extLst>
              <p:ext uri="{D42A27DB-BD31-4B8C-83A1-F6EECF244321}">
                <p14:modId xmlns:p14="http://schemas.microsoft.com/office/powerpoint/2010/main" val="2910858347"/>
              </p:ext>
            </p:extLst>
          </p:nvPr>
        </p:nvGraphicFramePr>
        <p:xfrm>
          <a:off x="7317285" y="2479033"/>
          <a:ext cx="295275" cy="723900"/>
        </p:xfrm>
        <a:graphic>
          <a:graphicData uri="http://schemas.openxmlformats.org/presentationml/2006/ole">
            <mc:AlternateContent xmlns:mc="http://schemas.openxmlformats.org/markup-compatibility/2006">
              <mc:Choice xmlns:v="urn:schemas-microsoft-com:vml" Requires="v">
                <p:oleObj spid="_x0000_s1147" name="Equation" r:id="rId5" imgW="297600" imgH="729600" progId="Equation.DSMT4">
                  <p:embed/>
                </p:oleObj>
              </mc:Choice>
              <mc:Fallback>
                <p:oleObj name="Equation" r:id="rId5" imgW="297600" imgH="729600" progId="Equation.DSMT4">
                  <p:embed/>
                  <p:pic>
                    <p:nvPicPr>
                      <p:cNvPr id="17" name="对象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285" y="2479033"/>
                        <a:ext cx="2952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a:extLst>
              <a:ext uri="{FF2B5EF4-FFF2-40B4-BE49-F238E27FC236}">
                <a16:creationId xmlns:a16="http://schemas.microsoft.com/office/drawing/2014/main" id="{E69D7D8F-7536-473F-BC72-E0949CBB891E}"/>
              </a:ext>
            </a:extLst>
          </p:cNvPr>
          <p:cNvGraphicFramePr>
            <a:graphicFrameLocks noChangeAspect="1"/>
          </p:cNvGraphicFramePr>
          <p:nvPr>
            <p:extLst>
              <p:ext uri="{D42A27DB-BD31-4B8C-83A1-F6EECF244321}">
                <p14:modId xmlns:p14="http://schemas.microsoft.com/office/powerpoint/2010/main" val="617300707"/>
              </p:ext>
            </p:extLst>
          </p:nvPr>
        </p:nvGraphicFramePr>
        <p:xfrm>
          <a:off x="7870127" y="2479033"/>
          <a:ext cx="266700" cy="723900"/>
        </p:xfrm>
        <a:graphic>
          <a:graphicData uri="http://schemas.openxmlformats.org/presentationml/2006/ole">
            <mc:AlternateContent xmlns:mc="http://schemas.openxmlformats.org/markup-compatibility/2006">
              <mc:Choice xmlns:v="urn:schemas-microsoft-com:vml" Requires="v">
                <p:oleObj spid="_x0000_s1148" name="Equation" r:id="rId7" imgW="268800" imgH="729600" progId="Equation.DSMT4">
                  <p:embed/>
                </p:oleObj>
              </mc:Choice>
              <mc:Fallback>
                <p:oleObj name="Equation" r:id="rId7" imgW="268800" imgH="729600" progId="Equation.DSMT4">
                  <p:embed/>
                  <p:pic>
                    <p:nvPicPr>
                      <p:cNvPr id="18" name="对象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0127" y="2479033"/>
                        <a:ext cx="2667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a:extLst>
              <a:ext uri="{FF2B5EF4-FFF2-40B4-BE49-F238E27FC236}">
                <a16:creationId xmlns:a16="http://schemas.microsoft.com/office/drawing/2014/main" id="{895E5131-BAE4-4FCC-A739-BA120AB6CBE1}"/>
              </a:ext>
            </a:extLst>
          </p:cNvPr>
          <p:cNvGraphicFramePr>
            <a:graphicFrameLocks noChangeAspect="1"/>
          </p:cNvGraphicFramePr>
          <p:nvPr>
            <p:extLst>
              <p:ext uri="{D42A27DB-BD31-4B8C-83A1-F6EECF244321}">
                <p14:modId xmlns:p14="http://schemas.microsoft.com/office/powerpoint/2010/main" val="612234301"/>
              </p:ext>
            </p:extLst>
          </p:nvPr>
        </p:nvGraphicFramePr>
        <p:xfrm>
          <a:off x="6141702" y="4032506"/>
          <a:ext cx="249782" cy="492814"/>
        </p:xfrm>
        <a:graphic>
          <a:graphicData uri="http://schemas.openxmlformats.org/presentationml/2006/ole">
            <mc:AlternateContent xmlns:mc="http://schemas.openxmlformats.org/markup-compatibility/2006">
              <mc:Choice xmlns:v="urn:schemas-microsoft-com:vml" Requires="v">
                <p:oleObj spid="_x0000_s1149" name="Equation" r:id="rId9" imgW="355200" imgH="700800" progId="Equation.DSMT4">
                  <p:embed/>
                </p:oleObj>
              </mc:Choice>
              <mc:Fallback>
                <p:oleObj name="Equation" r:id="rId9" imgW="355200" imgH="700800" progId="Equation.DSMT4">
                  <p:embed/>
                  <p:pic>
                    <p:nvPicPr>
                      <p:cNvPr id="19" name="对象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1702" y="4032506"/>
                        <a:ext cx="249782" cy="492814"/>
                      </a:xfrm>
                      <a:prstGeom prst="rect">
                        <a:avLst/>
                      </a:prstGeom>
                      <a:noFill/>
                    </p:spPr>
                  </p:pic>
                </p:oleObj>
              </mc:Fallback>
            </mc:AlternateContent>
          </a:graphicData>
        </a:graphic>
      </p:graphicFrame>
      <p:sp>
        <p:nvSpPr>
          <p:cNvPr id="11" name="TextBox 2">
            <a:extLst>
              <a:ext uri="{FF2B5EF4-FFF2-40B4-BE49-F238E27FC236}">
                <a16:creationId xmlns:a16="http://schemas.microsoft.com/office/drawing/2014/main" id="{E8E49DB3-E7F3-4EE9-B96D-C2B0F69A2757}"/>
              </a:ext>
            </a:extLst>
          </p:cNvPr>
          <p:cNvSpPr txBox="1"/>
          <p:nvPr/>
        </p:nvSpPr>
        <p:spPr>
          <a:xfrm>
            <a:off x="467470" y="4572397"/>
            <a:ext cx="10801200" cy="173701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模型</a:t>
            </a:r>
          </a:p>
          <a:p>
            <a:pPr marL="0" indent="0" eaLnBrk="0" latinLnBrk="1" hangingPunct="0">
              <a:lnSpc>
                <a:spcPct val="130000"/>
              </a:lnSpc>
              <a:spcBef>
                <a:spcPts val="145"/>
              </a:spcBef>
              <a:buNone/>
            </a:pPr>
            <a:r>
              <a:rPr lang="zh-CN" altLang="en-US" sz="2410" kern="0" dirty="0">
                <a:latin typeface="Times New Roman" panose="02020603050405020304" pitchFamily="65" charset="-122"/>
                <a:ea typeface="华文细黑" panose="02010600040101010101" pitchFamily="65" charset="-122"/>
              </a:rPr>
              <a:t>若行星绕中心天体做圆周运动，可得</a:t>
            </a:r>
            <a:r>
              <a:rPr lang="zh-CN" altLang="en-US" sz="2410" i="1" kern="0" dirty="0">
                <a:latin typeface="Times New Roman" panose="02020603050405020304" pitchFamily="65" charset="-122"/>
                <a:ea typeface="华文细黑" panose="02010600040101010101" pitchFamily="65" charset="-122"/>
              </a:rPr>
              <a:t>G</a:t>
            </a:r>
            <a:r>
              <a:rPr lang="zh-CN" altLang="en-US" sz="3045" kern="0" spc="931"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a:t>
            </a:r>
            <a:r>
              <a:rPr lang="zh-CN" altLang="en-US" sz="2410" i="1" kern="0" dirty="0">
                <a:latin typeface="Times New Roman" panose="02020603050405020304" pitchFamily="65" charset="-122"/>
                <a:ea typeface="华文细黑" panose="02010600040101010101" pitchFamily="65" charset="-122"/>
              </a:rPr>
              <a:t>mr</a:t>
            </a:r>
            <a:r>
              <a:rPr lang="zh-CN" altLang="en-US" sz="3220" kern="0" spc="755"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，所以</a:t>
            </a:r>
            <a:r>
              <a:rPr lang="zh-CN" altLang="en-US" sz="3220" kern="0" spc="-444"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a:t>
            </a:r>
            <a:r>
              <a:rPr lang="zh-CN" altLang="en-US" sz="3045" kern="0" spc="1231"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，椭圆轨道也适用关系式</a:t>
            </a:r>
            <a:r>
              <a:rPr lang="zh-CN" altLang="en-US" sz="3220" kern="0" spc="-444"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a:t>
            </a:r>
            <a:r>
              <a:rPr lang="zh-CN" altLang="en-US" sz="3045" kern="0" spc="1231" dirty="0">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a:t>
            </a:r>
            <a:endParaRPr lang="zh-CN" altLang="en-US" dirty="0"/>
          </a:p>
        </p:txBody>
      </p:sp>
      <p:graphicFrame>
        <p:nvGraphicFramePr>
          <p:cNvPr id="12" name="对象 11">
            <a:extLst>
              <a:ext uri="{FF2B5EF4-FFF2-40B4-BE49-F238E27FC236}">
                <a16:creationId xmlns:a16="http://schemas.microsoft.com/office/drawing/2014/main" id="{E2707E70-A1F8-4699-BD26-B90ED376387D}"/>
              </a:ext>
            </a:extLst>
          </p:cNvPr>
          <p:cNvGraphicFramePr>
            <a:graphicFrameLocks noChangeAspect="1"/>
          </p:cNvGraphicFramePr>
          <p:nvPr>
            <p:extLst>
              <p:ext uri="{D42A27DB-BD31-4B8C-83A1-F6EECF244321}">
                <p14:modId xmlns:p14="http://schemas.microsoft.com/office/powerpoint/2010/main" val="244894767"/>
              </p:ext>
            </p:extLst>
          </p:nvPr>
        </p:nvGraphicFramePr>
        <p:xfrm>
          <a:off x="5588504" y="5093471"/>
          <a:ext cx="504825" cy="657225"/>
        </p:xfrm>
        <a:graphic>
          <a:graphicData uri="http://schemas.openxmlformats.org/presentationml/2006/ole">
            <mc:AlternateContent xmlns:mc="http://schemas.openxmlformats.org/markup-compatibility/2006">
              <mc:Choice xmlns:v="urn:schemas-microsoft-com:vml" Requires="v">
                <p:oleObj spid="_x0000_s1150" name="Equation" r:id="rId11" imgW="13411200" imgH="17373600" progId="">
                  <p:embed/>
                </p:oleObj>
              </mc:Choice>
              <mc:Fallback>
                <p:oleObj name="Equation" r:id="rId11" imgW="13411200" imgH="17373600" progId="">
                  <p:embed/>
                  <p:pic>
                    <p:nvPicPr>
                      <p:cNvPr id="4" name="对象 3"/>
                      <p:cNvPicPr>
                        <a:picLocks noChangeAspect="1"/>
                      </p:cNvPicPr>
                      <p:nvPr/>
                    </p:nvPicPr>
                    <p:blipFill>
                      <a:blip r:embed="rId12"/>
                      <a:stretch>
                        <a:fillRect/>
                      </a:stretch>
                    </p:blipFill>
                    <p:spPr>
                      <a:xfrm>
                        <a:off x="5588504" y="5093471"/>
                        <a:ext cx="504825" cy="65722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C90C7D31-C637-47AA-B944-35E6F1E4DCDD}"/>
              </a:ext>
            </a:extLst>
          </p:cNvPr>
          <p:cNvGraphicFramePr>
            <a:graphicFrameLocks noChangeAspect="1"/>
          </p:cNvGraphicFramePr>
          <p:nvPr>
            <p:extLst>
              <p:ext uri="{D42A27DB-BD31-4B8C-83A1-F6EECF244321}">
                <p14:modId xmlns:p14="http://schemas.microsoft.com/office/powerpoint/2010/main" val="3998694280"/>
              </p:ext>
            </p:extLst>
          </p:nvPr>
        </p:nvGraphicFramePr>
        <p:xfrm>
          <a:off x="6575841" y="5125194"/>
          <a:ext cx="504825" cy="695325"/>
        </p:xfrm>
        <a:graphic>
          <a:graphicData uri="http://schemas.openxmlformats.org/presentationml/2006/ole">
            <mc:AlternateContent xmlns:mc="http://schemas.openxmlformats.org/markup-compatibility/2006">
              <mc:Choice xmlns:v="urn:schemas-microsoft-com:vml" Requires="v">
                <p:oleObj spid="_x0000_s1151" name="Equation" r:id="rId13" imgW="13411200" imgH="18288000" progId="">
                  <p:embed/>
                </p:oleObj>
              </mc:Choice>
              <mc:Fallback>
                <p:oleObj name="Equation" r:id="rId13" imgW="13411200" imgH="18288000" progId="">
                  <p:embed/>
                  <p:pic>
                    <p:nvPicPr>
                      <p:cNvPr id="5" name="对象 4"/>
                      <p:cNvPicPr>
                        <a:picLocks noChangeAspect="1"/>
                      </p:cNvPicPr>
                      <p:nvPr/>
                    </p:nvPicPr>
                    <p:blipFill>
                      <a:blip r:embed="rId14"/>
                      <a:stretch>
                        <a:fillRect/>
                      </a:stretch>
                    </p:blipFill>
                    <p:spPr>
                      <a:xfrm>
                        <a:off x="6575841" y="5125194"/>
                        <a:ext cx="504825" cy="695325"/>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A2270DAF-0A88-4558-BFEE-FE176C11D59A}"/>
              </a:ext>
            </a:extLst>
          </p:cNvPr>
          <p:cNvGraphicFramePr>
            <a:graphicFrameLocks noChangeAspect="1"/>
          </p:cNvGraphicFramePr>
          <p:nvPr>
            <p:extLst>
              <p:ext uri="{D42A27DB-BD31-4B8C-83A1-F6EECF244321}">
                <p14:modId xmlns:p14="http://schemas.microsoft.com/office/powerpoint/2010/main" val="1385383487"/>
              </p:ext>
            </p:extLst>
          </p:nvPr>
        </p:nvGraphicFramePr>
        <p:xfrm>
          <a:off x="8040507" y="5074829"/>
          <a:ext cx="352424" cy="695324"/>
        </p:xfrm>
        <a:graphic>
          <a:graphicData uri="http://schemas.openxmlformats.org/presentationml/2006/ole">
            <mc:AlternateContent xmlns:mc="http://schemas.openxmlformats.org/markup-compatibility/2006">
              <mc:Choice xmlns:v="urn:schemas-microsoft-com:vml" Requires="v">
                <p:oleObj spid="_x0000_s1152" name="Equation" r:id="rId15" imgW="9448800" imgH="18288000" progId="">
                  <p:embed/>
                </p:oleObj>
              </mc:Choice>
              <mc:Fallback>
                <p:oleObj name="Equation" r:id="rId15" imgW="9448800" imgH="18288000" progId="">
                  <p:embed/>
                  <p:pic>
                    <p:nvPicPr>
                      <p:cNvPr id="6" name="对象 5"/>
                      <p:cNvPicPr>
                        <a:picLocks noChangeAspect="1"/>
                      </p:cNvPicPr>
                      <p:nvPr/>
                    </p:nvPicPr>
                    <p:blipFill>
                      <a:blip r:embed="rId16"/>
                      <a:stretch>
                        <a:fillRect/>
                      </a:stretch>
                    </p:blipFill>
                    <p:spPr>
                      <a:xfrm>
                        <a:off x="8040507" y="5074829"/>
                        <a:ext cx="352424" cy="695324"/>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179C412A-A451-452A-A6D1-B502F53BD954}"/>
              </a:ext>
            </a:extLst>
          </p:cNvPr>
          <p:cNvGraphicFramePr>
            <a:graphicFrameLocks noChangeAspect="1"/>
          </p:cNvGraphicFramePr>
          <p:nvPr>
            <p:extLst>
              <p:ext uri="{D42A27DB-BD31-4B8C-83A1-F6EECF244321}">
                <p14:modId xmlns:p14="http://schemas.microsoft.com/office/powerpoint/2010/main" val="468794896"/>
              </p:ext>
            </p:extLst>
          </p:nvPr>
        </p:nvGraphicFramePr>
        <p:xfrm>
          <a:off x="8565505" y="5112669"/>
          <a:ext cx="542925" cy="657225"/>
        </p:xfrm>
        <a:graphic>
          <a:graphicData uri="http://schemas.openxmlformats.org/presentationml/2006/ole">
            <mc:AlternateContent xmlns:mc="http://schemas.openxmlformats.org/markup-compatibility/2006">
              <mc:Choice xmlns:v="urn:schemas-microsoft-com:vml" Requires="v">
                <p:oleObj spid="_x0000_s1153" name="Equation" r:id="rId17" imgW="14325600" imgH="17373600" progId="">
                  <p:embed/>
                </p:oleObj>
              </mc:Choice>
              <mc:Fallback>
                <p:oleObj name="Equation" r:id="rId17" imgW="14325600" imgH="17373600" progId="">
                  <p:embed/>
                  <p:pic>
                    <p:nvPicPr>
                      <p:cNvPr id="7" name="对象 6"/>
                      <p:cNvPicPr>
                        <a:picLocks noChangeAspect="1"/>
                      </p:cNvPicPr>
                      <p:nvPr/>
                    </p:nvPicPr>
                    <p:blipFill>
                      <a:blip r:embed="rId18"/>
                      <a:stretch>
                        <a:fillRect/>
                      </a:stretch>
                    </p:blipFill>
                    <p:spPr>
                      <a:xfrm>
                        <a:off x="8565505" y="5112669"/>
                        <a:ext cx="542925" cy="657225"/>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C6537FED-B19F-481D-82BC-2499737560CA}"/>
              </a:ext>
            </a:extLst>
          </p:cNvPr>
          <p:cNvGraphicFramePr>
            <a:graphicFrameLocks noChangeAspect="1"/>
          </p:cNvGraphicFramePr>
          <p:nvPr>
            <p:extLst>
              <p:ext uri="{D42A27DB-BD31-4B8C-83A1-F6EECF244321}">
                <p14:modId xmlns:p14="http://schemas.microsoft.com/office/powerpoint/2010/main" val="213528866"/>
              </p:ext>
            </p:extLst>
          </p:nvPr>
        </p:nvGraphicFramePr>
        <p:xfrm>
          <a:off x="1691606" y="5733247"/>
          <a:ext cx="352425" cy="695325"/>
        </p:xfrm>
        <a:graphic>
          <a:graphicData uri="http://schemas.openxmlformats.org/presentationml/2006/ole">
            <mc:AlternateContent xmlns:mc="http://schemas.openxmlformats.org/markup-compatibility/2006">
              <mc:Choice xmlns:v="urn:schemas-microsoft-com:vml" Requires="v">
                <p:oleObj spid="_x0000_s1154" name="Equation" r:id="rId19" imgW="9448800" imgH="18288000" progId="">
                  <p:embed/>
                </p:oleObj>
              </mc:Choice>
              <mc:Fallback>
                <p:oleObj name="Equation" r:id="rId19" imgW="9448800" imgH="18288000" progId="">
                  <p:embed/>
                  <p:pic>
                    <p:nvPicPr>
                      <p:cNvPr id="8" name="对象 7"/>
                      <p:cNvPicPr>
                        <a:picLocks noChangeAspect="1"/>
                      </p:cNvPicPr>
                      <p:nvPr/>
                    </p:nvPicPr>
                    <p:blipFill>
                      <a:blip r:embed="rId20"/>
                      <a:stretch>
                        <a:fillRect/>
                      </a:stretch>
                    </p:blipFill>
                    <p:spPr>
                      <a:xfrm>
                        <a:off x="1691606" y="5733247"/>
                        <a:ext cx="352425" cy="695325"/>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E408F49F-94F2-4D9C-8734-E1256D2E0116}"/>
              </a:ext>
            </a:extLst>
          </p:cNvPr>
          <p:cNvGraphicFramePr>
            <a:graphicFrameLocks noChangeAspect="1"/>
          </p:cNvGraphicFramePr>
          <p:nvPr>
            <p:extLst>
              <p:ext uri="{D42A27DB-BD31-4B8C-83A1-F6EECF244321}">
                <p14:modId xmlns:p14="http://schemas.microsoft.com/office/powerpoint/2010/main" val="1024474046"/>
              </p:ext>
            </p:extLst>
          </p:nvPr>
        </p:nvGraphicFramePr>
        <p:xfrm>
          <a:off x="2267670" y="5788857"/>
          <a:ext cx="542925" cy="657225"/>
        </p:xfrm>
        <a:graphic>
          <a:graphicData uri="http://schemas.openxmlformats.org/presentationml/2006/ole">
            <mc:AlternateContent xmlns:mc="http://schemas.openxmlformats.org/markup-compatibility/2006">
              <mc:Choice xmlns:v="urn:schemas-microsoft-com:vml" Requires="v">
                <p:oleObj spid="_x0000_s1155" name="Equation" r:id="rId21" imgW="14325600" imgH="17373600" progId="">
                  <p:embed/>
                </p:oleObj>
              </mc:Choice>
              <mc:Fallback>
                <p:oleObj name="Equation" r:id="rId21" imgW="14325600" imgH="17373600" progId="">
                  <p:embed/>
                  <p:pic>
                    <p:nvPicPr>
                      <p:cNvPr id="9" name="对象 8"/>
                      <p:cNvPicPr>
                        <a:picLocks noChangeAspect="1"/>
                      </p:cNvPicPr>
                      <p:nvPr/>
                    </p:nvPicPr>
                    <p:blipFill>
                      <a:blip r:embed="rId22"/>
                      <a:stretch>
                        <a:fillRect/>
                      </a:stretch>
                    </p:blipFill>
                    <p:spPr>
                      <a:xfrm>
                        <a:off x="2267670" y="5788857"/>
                        <a:ext cx="542925" cy="657225"/>
                      </a:xfrm>
                      <a:prstGeom prst="rect">
                        <a:avLst/>
                      </a:prstGeom>
                      <a:noFill/>
                      <a:ln w="9525">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4294253108"/>
              </p:ext>
            </p:extLst>
          </p:nvPr>
        </p:nvGraphicFramePr>
        <p:xfrm>
          <a:off x="450094" y="1274751"/>
          <a:ext cx="11268000" cy="4062160"/>
        </p:xfrm>
        <a:graphic>
          <a:graphicData uri="http://schemas.openxmlformats.org/drawingml/2006/table">
            <a:tbl>
              <a:tblPr/>
              <a:tblGrid>
                <a:gridCol w="972624">
                  <a:extLst>
                    <a:ext uri="{9D8B030D-6E8A-4147-A177-3AD203B41FA5}">
                      <a16:colId xmlns:a16="http://schemas.microsoft.com/office/drawing/2014/main" val="20000"/>
                    </a:ext>
                  </a:extLst>
                </a:gridCol>
                <a:gridCol w="10295376">
                  <a:extLst>
                    <a:ext uri="{9D8B030D-6E8A-4147-A177-3AD203B41FA5}">
                      <a16:colId xmlns:a16="http://schemas.microsoft.com/office/drawing/2014/main" val="20001"/>
                    </a:ext>
                  </a:extLst>
                </a:gridCol>
              </a:tblGrid>
              <a:tr h="633350">
                <a:tc>
                  <a:txBody>
                    <a:bodyPr/>
                    <a:lstStyle/>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表达式</a:t>
                      </a:r>
                    </a:p>
                  </a:txBody>
                  <a:tcPr marL="45720" marR="45720"/>
                </a:tc>
                <a:tc>
                  <a:txBody>
                    <a:bodyPr/>
                    <a:lstStyle/>
                    <a:p>
                      <a:pPr eaLnBrk="0" latinLnBrk="1" hangingPunct="0">
                        <a:lnSpc>
                          <a:spcPct val="130000"/>
                        </a:lnSpc>
                        <a:spcBef>
                          <a:spcPts val="225"/>
                        </a:spcBef>
                      </a:pPr>
                      <a:r>
                        <a:rPr lang="zh-CN" altLang="en-US" sz="2010" kern="0" dirty="0">
                          <a:solidFill>
                            <a:srgbClr val="000000"/>
                          </a:solidFill>
                          <a:latin typeface="Times New Roman" panose="02020603050405020304" pitchFamily="65" charset="-122"/>
                          <a:ea typeface="华文细黑" panose="02010600040101010101" pitchFamily="65" charset="-122"/>
                        </a:rPr>
                        <a:t>                  ， </a:t>
                      </a:r>
                      <a:r>
                        <a:rPr lang="zh-CN" altLang="en-US" sz="2010" i="1" kern="0" dirty="0">
                          <a:solidFill>
                            <a:srgbClr val="000000"/>
                          </a:solidFill>
                          <a:latin typeface="Times New Roman" panose="02020603050405020304" pitchFamily="65" charset="-122"/>
                          <a:ea typeface="华文细黑" panose="02010600040101010101" pitchFamily="65" charset="-122"/>
                        </a:rPr>
                        <a:t>G</a:t>
                      </a:r>
                      <a:r>
                        <a:rPr lang="zh-CN" altLang="en-US" sz="2010" kern="0" dirty="0">
                          <a:solidFill>
                            <a:srgbClr val="000000"/>
                          </a:solidFill>
                          <a:latin typeface="Times New Roman" panose="02020603050405020304" pitchFamily="65" charset="-122"/>
                          <a:ea typeface="华文细黑" panose="02010600040101010101" pitchFamily="65" charset="-122"/>
                        </a:rPr>
                        <a:t>为引力常量，</a:t>
                      </a:r>
                      <a:r>
                        <a:rPr lang="zh-CN" altLang="en-US" sz="2010" i="1" kern="0" dirty="0">
                          <a:solidFill>
                            <a:srgbClr val="000000"/>
                          </a:solidFill>
                          <a:latin typeface="Times New Roman" panose="02020603050405020304" pitchFamily="65" charset="-122"/>
                          <a:ea typeface="华文细黑" panose="02010600040101010101" pitchFamily="65" charset="-122"/>
                        </a:rPr>
                        <a:t>G</a:t>
                      </a:r>
                      <a:r>
                        <a:rPr lang="zh-CN" altLang="en-US" sz="2010" kern="0" dirty="0">
                          <a:solidFill>
                            <a:srgbClr val="000000"/>
                          </a:solidFill>
                          <a:latin typeface="Times New Roman" panose="02020603050405020304" pitchFamily="65" charset="-122"/>
                          <a:ea typeface="华文细黑" panose="02010600040101010101" pitchFamily="65" charset="-122"/>
                        </a:rPr>
                        <a:t>=6.67</a:t>
                      </a:r>
                      <a:r>
                        <a:rPr lang="zh-CN" altLang="en-US" sz="2010" kern="0" dirty="0">
                          <a:solidFill>
                            <a:srgbClr val="000000"/>
                          </a:solidFill>
                          <a:latin typeface="Arial Narrow" panose="020B0606020202030204" pitchFamily="65" charset="-122"/>
                          <a:ea typeface="Arial Unicode MS"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10</a:t>
                      </a:r>
                      <a:r>
                        <a:rPr lang="zh-CN" altLang="en-US" sz="1515" kern="0" baseline="59000" dirty="0">
                          <a:solidFill>
                            <a:srgbClr val="000000"/>
                          </a:solidFill>
                          <a:latin typeface="Times New Roman" panose="02020603050405020304" pitchFamily="65" charset="-122"/>
                          <a:ea typeface="华文细黑" panose="02010600040101010101" pitchFamily="65" charset="-122"/>
                        </a:rPr>
                        <a:t>-11</a:t>
                      </a:r>
                      <a:r>
                        <a:rPr lang="zh-CN" altLang="en-US" sz="2010" kern="0"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N</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m</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kg</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，由英国物理学家卡文迪什利用扭秤测出</a:t>
                      </a:r>
                    </a:p>
                  </a:txBody>
                  <a:tcPr marL="45720" marR="45720"/>
                </a:tc>
                <a:extLst>
                  <a:ext uri="{0D108BD9-81ED-4DB2-BD59-A6C34878D82A}">
                    <a16:rowId xmlns:a16="http://schemas.microsoft.com/office/drawing/2014/main" val="10000"/>
                  </a:ext>
                </a:extLst>
              </a:tr>
              <a:tr h="190068">
                <a:tc>
                  <a:txBody>
                    <a:bodyPr/>
                    <a:lstStyle/>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a:t>
                      </a:r>
                    </a:p>
                  </a:txBody>
                  <a:tcPr marL="45720" marR="45720" anchor="ctr"/>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(1)两个质点间的相互作用        (2)对于两个质量分布均匀的球体，</a:t>
                      </a:r>
                      <a:r>
                        <a:rPr lang="zh-CN" altLang="en-US" sz="2010" i="1" kern="0" dirty="0">
                          <a:solidFill>
                            <a:srgbClr val="000000"/>
                          </a:solidFill>
                          <a:latin typeface="Times New Roman" panose="02020603050405020304" pitchFamily="65" charset="-122"/>
                          <a:ea typeface="华文细黑" panose="02010600040101010101" pitchFamily="65" charset="-122"/>
                        </a:rPr>
                        <a:t>r</a:t>
                      </a:r>
                      <a:r>
                        <a:rPr lang="zh-CN" altLang="en-US" sz="2010" kern="0" dirty="0">
                          <a:solidFill>
                            <a:srgbClr val="000000"/>
                          </a:solidFill>
                          <a:latin typeface="Times New Roman" panose="02020603050405020304" pitchFamily="65" charset="-122"/>
                          <a:ea typeface="华文细黑" panose="02010600040101010101" pitchFamily="65" charset="-122"/>
                        </a:rPr>
                        <a:t>为两球心间的距离</a:t>
                      </a:r>
                    </a:p>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(3)对于质点与质量分布均匀的球体，</a:t>
                      </a:r>
                      <a:r>
                        <a:rPr lang="zh-CN" altLang="en-US" sz="2010" i="1" kern="0" dirty="0">
                          <a:solidFill>
                            <a:srgbClr val="000000"/>
                          </a:solidFill>
                          <a:latin typeface="Times New Roman" panose="02020603050405020304" pitchFamily="65" charset="-122"/>
                          <a:ea typeface="华文细黑" panose="02010600040101010101" pitchFamily="65" charset="-122"/>
                        </a:rPr>
                        <a:t>r</a:t>
                      </a:r>
                      <a:r>
                        <a:rPr lang="zh-CN" altLang="en-US" sz="2010" kern="0" dirty="0">
                          <a:solidFill>
                            <a:srgbClr val="000000"/>
                          </a:solidFill>
                          <a:latin typeface="Times New Roman" panose="02020603050405020304" pitchFamily="65" charset="-122"/>
                          <a:ea typeface="华文细黑" panose="02010600040101010101" pitchFamily="65" charset="-122"/>
                        </a:rPr>
                        <a:t>为质点到球心的距离</a:t>
                      </a:r>
                    </a:p>
                  </a:txBody>
                  <a:tcPr marL="45720" marR="45720"/>
                </a:tc>
                <a:extLst>
                  <a:ext uri="{0D108BD9-81ED-4DB2-BD59-A6C34878D82A}">
                    <a16:rowId xmlns:a16="http://schemas.microsoft.com/office/drawing/2014/main" val="10001"/>
                  </a:ext>
                </a:extLst>
              </a:tr>
              <a:tr h="190068">
                <a:tc>
                  <a:txBody>
                    <a:bodyPr/>
                    <a:lstStyle/>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两条</a:t>
                      </a:r>
                    </a:p>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推论</a:t>
                      </a:r>
                    </a:p>
                  </a:txBody>
                  <a:tcPr marL="45720" marR="45720" anchor="ctr"/>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(1)推论1:在匀质球层的空腔内任意位置处，质点受到的万有引力的合力为0，即∑</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=0</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(2)推论2:在匀质球体内部距离球心</a:t>
                      </a:r>
                      <a:r>
                        <a:rPr lang="zh-CN" altLang="en-US" sz="2010" i="1" kern="0" dirty="0">
                          <a:solidFill>
                            <a:srgbClr val="000000"/>
                          </a:solidFill>
                          <a:latin typeface="Times New Roman" panose="02020603050405020304" pitchFamily="65" charset="-122"/>
                          <a:ea typeface="华文细黑" panose="02010600040101010101" pitchFamily="65" charset="-122"/>
                        </a:rPr>
                        <a:t>r</a:t>
                      </a:r>
                      <a:r>
                        <a:rPr lang="zh-CN" altLang="en-US" sz="2010" kern="0" dirty="0">
                          <a:solidFill>
                            <a:srgbClr val="000000"/>
                          </a:solidFill>
                          <a:latin typeface="Times New Roman" panose="02020603050405020304" pitchFamily="65" charset="-122"/>
                          <a:ea typeface="华文细黑" panose="02010600040101010101" pitchFamily="65" charset="-122"/>
                        </a:rPr>
                        <a:t>处，质点受到</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的万有引力等于半径为</a:t>
                      </a:r>
                      <a:r>
                        <a:rPr lang="zh-CN" altLang="en-US" sz="2010" i="1" kern="0" dirty="0">
                          <a:solidFill>
                            <a:srgbClr val="000000"/>
                          </a:solidFill>
                          <a:latin typeface="Times New Roman" panose="02020603050405020304" pitchFamily="65" charset="-122"/>
                          <a:ea typeface="华文细黑" panose="02010600040101010101" pitchFamily="65" charset="-122"/>
                        </a:rPr>
                        <a:t>r</a:t>
                      </a:r>
                      <a:r>
                        <a:rPr lang="zh-CN" altLang="en-US" sz="2010" kern="0" dirty="0">
                          <a:solidFill>
                            <a:srgbClr val="000000"/>
                          </a:solidFill>
                          <a:latin typeface="Times New Roman" panose="02020603050405020304" pitchFamily="65" charset="-122"/>
                          <a:ea typeface="华文细黑" panose="02010600040101010101" pitchFamily="65" charset="-122"/>
                        </a:rPr>
                        <a:t>的球体对它的引力，如图</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所示，即</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G</a:t>
                      </a:r>
                      <a:r>
                        <a:rPr lang="zh-CN" altLang="en-US" sz="2530" kern="0" spc="1820"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，而</a:t>
                      </a:r>
                      <a:r>
                        <a:rPr lang="zh-CN" altLang="en-US" sz="2530" kern="0" spc="170"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715" kern="0" spc="-91"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，故</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G</a:t>
                      </a:r>
                      <a:r>
                        <a:rPr lang="zh-CN" altLang="en-US" sz="2530" kern="0" spc="1070"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r</a:t>
                      </a:r>
                      <a:endParaRPr lang="en-US" altLang="zh-CN" sz="2010" i="1"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995288851"/>
              </p:ext>
            </p:extLst>
          </p:nvPr>
        </p:nvGraphicFramePr>
        <p:xfrm>
          <a:off x="1475582" y="1274751"/>
          <a:ext cx="1152128" cy="602534"/>
        </p:xfrm>
        <a:graphic>
          <a:graphicData uri="http://schemas.openxmlformats.org/presentationml/2006/ole">
            <mc:AlternateContent xmlns:mc="http://schemas.openxmlformats.org/markup-compatibility/2006">
              <mc:Choice xmlns:v="urn:schemas-microsoft-com:vml" Requires="v">
                <p:oleObj spid="_x0000_s6227" name="Equation" r:id="rId4" imgW="1244520" imgH="609480" progId="Equation.DSMT4">
                  <p:embed/>
                </p:oleObj>
              </mc:Choice>
              <mc:Fallback>
                <p:oleObj name="Equation" r:id="rId4" imgW="1244520" imgH="609480" progId="Equation.DSMT4">
                  <p:embed/>
                  <p:pic>
                    <p:nvPicPr>
                      <p:cNvPr id="0" name="图片 6144"/>
                      <p:cNvPicPr>
                        <a:picLocks noChangeAspect="1"/>
                      </p:cNvPicPr>
                      <p:nvPr/>
                    </p:nvPicPr>
                    <p:blipFill>
                      <a:blip r:embed="rId5"/>
                      <a:stretch>
                        <a:fillRect/>
                      </a:stretch>
                    </p:blipFill>
                    <p:spPr>
                      <a:xfrm>
                        <a:off x="1475582" y="1274751"/>
                        <a:ext cx="1152128" cy="602534"/>
                      </a:xfrm>
                      <a:prstGeom prst="rect">
                        <a:avLst/>
                      </a:prstGeom>
                      <a:noFill/>
                      <a:ln w="9525">
                        <a:noFill/>
                      </a:ln>
                    </p:spPr>
                  </p:pic>
                </p:oleObj>
              </mc:Fallback>
            </mc:AlternateContent>
          </a:graphicData>
        </a:graphic>
      </p:graphicFrame>
      <p:sp>
        <p:nvSpPr>
          <p:cNvPr id="5" name="TextBox 2"/>
          <p:cNvSpPr txBox="1"/>
          <p:nvPr/>
        </p:nvSpPr>
        <p:spPr>
          <a:xfrm>
            <a:off x="367129" y="264996"/>
            <a:ext cx="3628733" cy="954813"/>
          </a:xfrm>
          <a:prstGeom prst="rect">
            <a:avLst/>
          </a:prstGeom>
          <a:noFill/>
        </p:spPr>
        <p:txBody>
          <a:bodyPr wrap="square" lIns="0" tIns="0" rIns="0" bIns="0" rtlCol="0">
            <a:spAutoFit/>
          </a:bodyPr>
          <a:lstStyle/>
          <a:p>
            <a:pPr marL="0" indent="0" eaLnBrk="0" latinLnBrk="1" hangingPunct="0">
              <a:lnSpc>
                <a:spcPct val="130000"/>
              </a:lnSpc>
              <a:spcBef>
                <a:spcPts val="9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万有引力定律</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1.万有引力定律</a:t>
            </a:r>
            <a:endParaRPr lang="zh-CN" altLang="en-US" b="1" dirty="0"/>
          </a:p>
        </p:txBody>
      </p:sp>
      <p:graphicFrame>
        <p:nvGraphicFramePr>
          <p:cNvPr id="7171" name="Object 3"/>
          <p:cNvGraphicFramePr>
            <a:graphicFrameLocks noChangeAspect="1"/>
          </p:cNvGraphicFramePr>
          <p:nvPr>
            <p:extLst>
              <p:ext uri="{D42A27DB-BD31-4B8C-83A1-F6EECF244321}">
                <p14:modId xmlns:p14="http://schemas.microsoft.com/office/powerpoint/2010/main" val="2570706857"/>
              </p:ext>
            </p:extLst>
          </p:nvPr>
        </p:nvGraphicFramePr>
        <p:xfrm>
          <a:off x="3059758" y="4500389"/>
          <a:ext cx="504056" cy="519134"/>
        </p:xfrm>
        <a:graphic>
          <a:graphicData uri="http://schemas.openxmlformats.org/presentationml/2006/ole">
            <mc:AlternateContent xmlns:mc="http://schemas.openxmlformats.org/markup-compatibility/2006">
              <mc:Choice xmlns:v="urn:schemas-microsoft-com:vml" Requires="v">
                <p:oleObj spid="_x0000_s6228" name="Equation" r:id="rId6" imgW="609480" imgH="609480" progId="Equation.DSMT4">
                  <p:embed/>
                </p:oleObj>
              </mc:Choice>
              <mc:Fallback>
                <p:oleObj name="Equation" r:id="rId6" imgW="609480" imgH="609480" progId="Equation.DSMT4">
                  <p:embed/>
                  <p:pic>
                    <p:nvPicPr>
                      <p:cNvPr id="0" name="图片 6145"/>
                      <p:cNvPicPr>
                        <a:picLocks noChangeAspect="1"/>
                      </p:cNvPicPr>
                      <p:nvPr/>
                    </p:nvPicPr>
                    <p:blipFill>
                      <a:blip r:embed="rId7"/>
                      <a:stretch>
                        <a:fillRect/>
                      </a:stretch>
                    </p:blipFill>
                    <p:spPr>
                      <a:xfrm>
                        <a:off x="3059758" y="4500389"/>
                        <a:ext cx="504056" cy="519134"/>
                      </a:xfrm>
                      <a:prstGeom prst="rect">
                        <a:avLst/>
                      </a:prstGeom>
                      <a:noFill/>
                      <a:ln w="9525">
                        <a:noFill/>
                      </a:ln>
                    </p:spPr>
                  </p:pic>
                </p:oleObj>
              </mc:Fallback>
            </mc:AlternateContent>
          </a:graphicData>
        </a:graphic>
      </p:graphicFrame>
      <p:pic>
        <p:nvPicPr>
          <p:cNvPr id="9" name="图片 3" descr="textimage1.jpeg"/>
          <p:cNvPicPr>
            <a:picLocks noChangeAspect="1"/>
          </p:cNvPicPr>
          <p:nvPr/>
        </p:nvPicPr>
        <p:blipFill>
          <a:blip r:embed="rId8">
            <a:duotone>
              <a:prstClr val="black"/>
              <a:schemeClr val="accent6">
                <a:tint val="45000"/>
                <a:satMod val="400000"/>
              </a:schemeClr>
            </a:duotone>
            <a:clrChange>
              <a:clrFrom>
                <a:srgbClr val="FFFFFF"/>
              </a:clrFrom>
              <a:clrTo>
                <a:srgbClr val="FFFFFF">
                  <a:alpha val="0"/>
                </a:srgbClr>
              </a:clrTo>
            </a:clrChange>
          </a:blip>
          <a:stretch>
            <a:fillRect/>
          </a:stretch>
        </p:blipFill>
        <p:spPr>
          <a:xfrm>
            <a:off x="8612033" y="3420269"/>
            <a:ext cx="1936557" cy="1794201"/>
          </a:xfrm>
          <a:prstGeom prst="rect">
            <a:avLst/>
          </a:prstGeom>
        </p:spPr>
      </p:pic>
      <p:graphicFrame>
        <p:nvGraphicFramePr>
          <p:cNvPr id="10" name="对象 9">
            <a:extLst>
              <a:ext uri="{FF2B5EF4-FFF2-40B4-BE49-F238E27FC236}">
                <a16:creationId xmlns:a16="http://schemas.microsoft.com/office/drawing/2014/main" id="{DE723C66-3777-4482-9426-1F328D982868}"/>
              </a:ext>
            </a:extLst>
          </p:cNvPr>
          <p:cNvGraphicFramePr>
            <a:graphicFrameLocks noChangeAspect="1"/>
          </p:cNvGraphicFramePr>
          <p:nvPr>
            <p:extLst>
              <p:ext uri="{D42A27DB-BD31-4B8C-83A1-F6EECF244321}">
                <p14:modId xmlns:p14="http://schemas.microsoft.com/office/powerpoint/2010/main" val="3434155137"/>
              </p:ext>
            </p:extLst>
          </p:nvPr>
        </p:nvGraphicFramePr>
        <p:xfrm>
          <a:off x="4067871" y="4485310"/>
          <a:ext cx="338567" cy="519135"/>
        </p:xfrm>
        <a:graphic>
          <a:graphicData uri="http://schemas.openxmlformats.org/presentationml/2006/ole">
            <mc:AlternateContent xmlns:mc="http://schemas.openxmlformats.org/markup-compatibility/2006">
              <mc:Choice xmlns:v="urn:schemas-microsoft-com:vml" Requires="v">
                <p:oleObj spid="_x0000_s6229" name="Equation" r:id="rId9" imgW="432000" imgH="662400" progId="Equation.DSMT4">
                  <p:embed/>
                </p:oleObj>
              </mc:Choice>
              <mc:Fallback>
                <p:oleObj name="Equation" r:id="rId9" imgW="432000" imgH="662400" progId="Equation.DSMT4">
                  <p:embed/>
                  <p:pic>
                    <p:nvPicPr>
                      <p:cNvPr id="6" name="对象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871" y="4485310"/>
                        <a:ext cx="338567" cy="519135"/>
                      </a:xfrm>
                      <a:prstGeom prst="rect">
                        <a:avLst/>
                      </a:prstGeom>
                      <a:noFill/>
                    </p:spPr>
                  </p:pic>
                </p:oleObj>
              </mc:Fallback>
            </mc:AlternateContent>
          </a:graphicData>
        </a:graphic>
      </p:graphicFrame>
      <p:graphicFrame>
        <p:nvGraphicFramePr>
          <p:cNvPr id="11" name="对象 10">
            <a:extLst>
              <a:ext uri="{FF2B5EF4-FFF2-40B4-BE49-F238E27FC236}">
                <a16:creationId xmlns:a16="http://schemas.microsoft.com/office/drawing/2014/main" id="{343EE981-92FE-49CC-9C74-76771050371F}"/>
              </a:ext>
            </a:extLst>
          </p:cNvPr>
          <p:cNvGraphicFramePr>
            <a:graphicFrameLocks noChangeAspect="1"/>
          </p:cNvGraphicFramePr>
          <p:nvPr>
            <p:extLst>
              <p:ext uri="{D42A27DB-BD31-4B8C-83A1-F6EECF244321}">
                <p14:modId xmlns:p14="http://schemas.microsoft.com/office/powerpoint/2010/main" val="1008889289"/>
              </p:ext>
            </p:extLst>
          </p:nvPr>
        </p:nvGraphicFramePr>
        <p:xfrm>
          <a:off x="4571926" y="4381129"/>
          <a:ext cx="320844" cy="600554"/>
        </p:xfrm>
        <a:graphic>
          <a:graphicData uri="http://schemas.openxmlformats.org/presentationml/2006/ole">
            <mc:AlternateContent xmlns:mc="http://schemas.openxmlformats.org/markup-compatibility/2006">
              <mc:Choice xmlns:v="urn:schemas-microsoft-com:vml" Requires="v">
                <p:oleObj spid="_x0000_s6230" name="Equation" r:id="rId11" imgW="374400" imgH="700800" progId="Equation.DSMT4">
                  <p:embed/>
                </p:oleObj>
              </mc:Choice>
              <mc:Fallback>
                <p:oleObj name="Equation" r:id="rId11" imgW="374400" imgH="700800" progId="Equation.DSMT4">
                  <p:embed/>
                  <p:pic>
                    <p:nvPicPr>
                      <p:cNvPr id="7" name="对象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1926" y="4381129"/>
                        <a:ext cx="320844" cy="600554"/>
                      </a:xfrm>
                      <a:prstGeom prst="rect">
                        <a:avLst/>
                      </a:prstGeom>
                      <a:noFill/>
                    </p:spPr>
                  </p:pic>
                </p:oleObj>
              </mc:Fallback>
            </mc:AlternateContent>
          </a:graphicData>
        </a:graphic>
      </p:graphicFrame>
      <p:graphicFrame>
        <p:nvGraphicFramePr>
          <p:cNvPr id="12" name="对象 11">
            <a:extLst>
              <a:ext uri="{FF2B5EF4-FFF2-40B4-BE49-F238E27FC236}">
                <a16:creationId xmlns:a16="http://schemas.microsoft.com/office/drawing/2014/main" id="{DFE17CB0-CEF4-4212-B768-685A08696936}"/>
              </a:ext>
            </a:extLst>
          </p:cNvPr>
          <p:cNvGraphicFramePr>
            <a:graphicFrameLocks noChangeAspect="1"/>
          </p:cNvGraphicFramePr>
          <p:nvPr>
            <p:extLst>
              <p:ext uri="{D42A27DB-BD31-4B8C-83A1-F6EECF244321}">
                <p14:modId xmlns:p14="http://schemas.microsoft.com/office/powerpoint/2010/main" val="3096082495"/>
              </p:ext>
            </p:extLst>
          </p:nvPr>
        </p:nvGraphicFramePr>
        <p:xfrm>
          <a:off x="5940078" y="4418970"/>
          <a:ext cx="432229" cy="562713"/>
        </p:xfrm>
        <a:graphic>
          <a:graphicData uri="http://schemas.openxmlformats.org/presentationml/2006/ole">
            <mc:AlternateContent xmlns:mc="http://schemas.openxmlformats.org/markup-compatibility/2006">
              <mc:Choice xmlns:v="urn:schemas-microsoft-com:vml" Requires="v">
                <p:oleObj spid="_x0000_s6231" name="Equation" r:id="rId13" imgW="508800" imgH="662400" progId="Equation.DSMT4">
                  <p:embed/>
                </p:oleObj>
              </mc:Choice>
              <mc:Fallback>
                <p:oleObj name="Equation" r:id="rId13" imgW="508800" imgH="662400" progId="Equation.DSMT4">
                  <p:embed/>
                  <p:pic>
                    <p:nvPicPr>
                      <p:cNvPr id="8" name="对象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0078" y="4418970"/>
                        <a:ext cx="432229" cy="562713"/>
                      </a:xfrm>
                      <a:prstGeom prst="rect">
                        <a:avLst/>
                      </a:prstGeom>
                      <a:noFill/>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2.万有引力与重力的关系</a:t>
            </a:r>
            <a:endParaRPr lang="zh-CN" altLang="en-US" b="1" dirty="0"/>
          </a:p>
        </p:txBody>
      </p:sp>
      <p:sp>
        <p:nvSpPr>
          <p:cNvPr id="15" name="TextBox 2">
            <a:extLst>
              <a:ext uri="{FF2B5EF4-FFF2-40B4-BE49-F238E27FC236}">
                <a16:creationId xmlns:a16="http://schemas.microsoft.com/office/drawing/2014/main" id="{8F305E24-672B-44D4-B90F-6D61E87FB89D}"/>
              </a:ext>
            </a:extLst>
          </p:cNvPr>
          <p:cNvSpPr txBox="1"/>
          <p:nvPr/>
        </p:nvSpPr>
        <p:spPr>
          <a:xfrm>
            <a:off x="450188" y="760038"/>
            <a:ext cx="11718000" cy="2041072"/>
          </a:xfrm>
          <a:prstGeom prst="rect">
            <a:avLst/>
          </a:prstGeom>
          <a:noFill/>
        </p:spPr>
        <p:txBody>
          <a:bodyPr wrap="square" lIns="0" tIns="0" rIns="0" bIns="0" rtlCol="0">
            <a:spAutoFit/>
          </a:bodyPr>
          <a:lstStyle/>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忽略地球自转:可认为万有引力等于重力，即</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3088" kern="0" spc="8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，可得</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GM</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gR</a:t>
            </a:r>
            <a:r>
              <a:rPr lang="zh-CN" altLang="en-US" sz="1814"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(黄金代换式)。</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42"/>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考虑地球自转</a:t>
            </a:r>
            <a:r>
              <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如图所示，地球对物体的万有引力</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表现为两个效果:</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一是产生重力</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，二是提供物体随地球自转所需的向心力</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向</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16" name="图片 3" descr="textimage3.jpeg">
            <a:extLst>
              <a:ext uri="{FF2B5EF4-FFF2-40B4-BE49-F238E27FC236}">
                <a16:creationId xmlns:a16="http://schemas.microsoft.com/office/drawing/2014/main" id="{9541E0CF-4FAA-4162-99DB-1501A0F2739D}"/>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9190242" y="1332037"/>
            <a:ext cx="2654492" cy="3255929"/>
          </a:xfrm>
          <a:prstGeom prst="rect">
            <a:avLst/>
          </a:prstGeom>
        </p:spPr>
      </p:pic>
      <p:graphicFrame>
        <p:nvGraphicFramePr>
          <p:cNvPr id="17" name="对象 16">
            <a:extLst>
              <a:ext uri="{FF2B5EF4-FFF2-40B4-BE49-F238E27FC236}">
                <a16:creationId xmlns:a16="http://schemas.microsoft.com/office/drawing/2014/main" id="{91B33268-083B-4CC3-B8C8-3886FDD1F7E5}"/>
              </a:ext>
            </a:extLst>
          </p:cNvPr>
          <p:cNvGraphicFramePr>
            <a:graphicFrameLocks noChangeAspect="1"/>
          </p:cNvGraphicFramePr>
          <p:nvPr>
            <p:extLst>
              <p:ext uri="{D42A27DB-BD31-4B8C-83A1-F6EECF244321}">
                <p14:modId xmlns:p14="http://schemas.microsoft.com/office/powerpoint/2010/main" val="1055487241"/>
              </p:ext>
            </p:extLst>
          </p:nvPr>
        </p:nvGraphicFramePr>
        <p:xfrm>
          <a:off x="6383700" y="818828"/>
          <a:ext cx="504825" cy="657225"/>
        </p:xfrm>
        <a:graphic>
          <a:graphicData uri="http://schemas.openxmlformats.org/presentationml/2006/ole">
            <mc:AlternateContent xmlns:mc="http://schemas.openxmlformats.org/markup-compatibility/2006">
              <mc:Choice xmlns:v="urn:schemas-microsoft-com:vml" Requires="v">
                <p:oleObj spid="_x0000_s45100" name="Equation" r:id="rId5" imgW="508800" imgH="662400" progId="Equation.DSMT4">
                  <p:embed/>
                </p:oleObj>
              </mc:Choice>
              <mc:Fallback>
                <p:oleObj name="Equation" r:id="rId5" imgW="508800" imgH="662400" progId="Equation.DSMT4">
                  <p:embed/>
                  <p:pic>
                    <p:nvPicPr>
                      <p:cNvPr id="5"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700" y="818828"/>
                        <a:ext cx="504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2">
            <a:extLst>
              <a:ext uri="{FF2B5EF4-FFF2-40B4-BE49-F238E27FC236}">
                <a16:creationId xmlns:a16="http://schemas.microsoft.com/office/drawing/2014/main" id="{5172BECF-9CAF-42C6-BA4B-B74E846C7328}"/>
              </a:ext>
            </a:extLst>
          </p:cNvPr>
          <p:cNvSpPr txBox="1"/>
          <p:nvPr/>
        </p:nvSpPr>
        <p:spPr>
          <a:xfrm>
            <a:off x="899518" y="2772197"/>
            <a:ext cx="7967270" cy="3039999"/>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(1)在赤道上，</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3088" kern="0" spc="8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mω</a:t>
            </a:r>
            <a:r>
              <a:rPr lang="zh-CN" altLang="en-US" sz="1814"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为赤道处的重力加速度。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2"/>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(2)在两极处，</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3088" kern="0" spc="8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1814"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为两极处的重力加速度。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2"/>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(3)在一般位置，万有引力等于重力与向心力的矢量和。</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(4)从赤道到两极，重力加速度随纬度增大而增大。</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0" name="对象 19">
            <a:extLst>
              <a:ext uri="{FF2B5EF4-FFF2-40B4-BE49-F238E27FC236}">
                <a16:creationId xmlns:a16="http://schemas.microsoft.com/office/drawing/2014/main" id="{5410E811-38E9-4183-A2A7-AD331C0937B8}"/>
              </a:ext>
            </a:extLst>
          </p:cNvPr>
          <p:cNvGraphicFramePr>
            <a:graphicFrameLocks noChangeAspect="1"/>
          </p:cNvGraphicFramePr>
          <p:nvPr>
            <p:extLst>
              <p:ext uri="{D42A27DB-BD31-4B8C-83A1-F6EECF244321}">
                <p14:modId xmlns:p14="http://schemas.microsoft.com/office/powerpoint/2010/main" val="721785114"/>
              </p:ext>
            </p:extLst>
          </p:nvPr>
        </p:nvGraphicFramePr>
        <p:xfrm>
          <a:off x="2777802" y="2859860"/>
          <a:ext cx="504825" cy="657225"/>
        </p:xfrm>
        <a:graphic>
          <a:graphicData uri="http://schemas.openxmlformats.org/presentationml/2006/ole">
            <mc:AlternateContent xmlns:mc="http://schemas.openxmlformats.org/markup-compatibility/2006">
              <mc:Choice xmlns:v="urn:schemas-microsoft-com:vml" Requires="v">
                <p:oleObj spid="_x0000_s45101" name="Equation" r:id="rId7" imgW="508800" imgH="662400" progId="Equation.DSMT4">
                  <p:embed/>
                </p:oleObj>
              </mc:Choice>
              <mc:Fallback>
                <p:oleObj name="Equation" r:id="rId7" imgW="508800" imgH="662400" progId="Equation.DSMT4">
                  <p:embed/>
                  <p:pic>
                    <p:nvPicPr>
                      <p:cNvPr id="4"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7802" y="2859860"/>
                        <a:ext cx="504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对象 20">
            <a:extLst>
              <a:ext uri="{FF2B5EF4-FFF2-40B4-BE49-F238E27FC236}">
                <a16:creationId xmlns:a16="http://schemas.microsoft.com/office/drawing/2014/main" id="{DB420F40-87B6-40CD-B4DD-198B9CCB2F59}"/>
              </a:ext>
            </a:extLst>
          </p:cNvPr>
          <p:cNvGraphicFramePr>
            <a:graphicFrameLocks noChangeAspect="1"/>
          </p:cNvGraphicFramePr>
          <p:nvPr>
            <p:extLst>
              <p:ext uri="{D42A27DB-BD31-4B8C-83A1-F6EECF244321}">
                <p14:modId xmlns:p14="http://schemas.microsoft.com/office/powerpoint/2010/main" val="1005131096"/>
              </p:ext>
            </p:extLst>
          </p:nvPr>
        </p:nvGraphicFramePr>
        <p:xfrm>
          <a:off x="2777802" y="3579073"/>
          <a:ext cx="504825" cy="657225"/>
        </p:xfrm>
        <a:graphic>
          <a:graphicData uri="http://schemas.openxmlformats.org/presentationml/2006/ole">
            <mc:AlternateContent xmlns:mc="http://schemas.openxmlformats.org/markup-compatibility/2006">
              <mc:Choice xmlns:v="urn:schemas-microsoft-com:vml" Requires="v">
                <p:oleObj spid="_x0000_s45102" name="Equation" r:id="rId9" imgW="508800" imgH="662400" progId="Equation.DSMT4">
                  <p:embed/>
                </p:oleObj>
              </mc:Choice>
              <mc:Fallback>
                <p:oleObj name="Equation" r:id="rId9" imgW="508800" imgH="662400" progId="Equation.DSMT4">
                  <p:embed/>
                  <p:pic>
                    <p:nvPicPr>
                      <p:cNvPr id="5"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7802" y="3579073"/>
                        <a:ext cx="504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254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75D6A16-DBE2-4F0F-38F7-E58FC5213CAC}"/>
              </a:ext>
            </a:extLst>
          </p:cNvPr>
          <p:cNvGrpSpPr/>
          <p:nvPr/>
        </p:nvGrpSpPr>
        <p:grpSpPr>
          <a:xfrm>
            <a:off x="576000" y="1260029"/>
            <a:ext cx="11718000" cy="3362152"/>
            <a:chOff x="576000" y="900000"/>
            <a:chExt cx="11718000" cy="3362152"/>
          </a:xfrm>
        </p:grpSpPr>
        <p:sp>
          <p:nvSpPr>
            <p:cNvPr id="6" name="TextBox 2"/>
            <p:cNvSpPr txBox="1"/>
            <p:nvPr/>
          </p:nvSpPr>
          <p:spPr>
            <a:xfrm>
              <a:off x="576000" y="900000"/>
              <a:ext cx="11718000" cy="3249095"/>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b="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地球表面、上空、内部的重力加速度</a:t>
              </a:r>
              <a:endParaRPr lang="zh-CN" altLang="en-US" b="1"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7"/>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1.在地球表面附近的重力加速度</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(不考虑地球自转)满足</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3088" kern="0" spc="8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，得</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11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2"/>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2.在地球上空距离地心</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h</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处的重力加速度为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'，有</a:t>
              </a:r>
              <a:r>
                <a:rPr lang="zh-CN" altLang="en-US" sz="3284" kern="0" spc="-73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197" kern="0" spc="422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19"/>
                </a:spcBef>
                <a:buNone/>
              </a:pP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3.在地球内部距离地心</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处的重力加速度为</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″，由万有引力定律的推论2可得</a:t>
              </a:r>
              <a:endParaRPr lang="en-US" altLang="zh-CN"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19"/>
                </a:spcBef>
                <a:buNone/>
              </a:pP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23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，即</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88" kern="0" spc="11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09"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09"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7" name="对象 6"/>
            <p:cNvGraphicFramePr>
              <a:graphicFrameLocks noChangeAspect="1"/>
            </p:cNvGraphicFramePr>
            <p:nvPr/>
          </p:nvGraphicFramePr>
          <p:xfrm>
            <a:off x="8650312" y="1562583"/>
            <a:ext cx="504825" cy="657225"/>
          </p:xfrm>
          <a:graphic>
            <a:graphicData uri="http://schemas.openxmlformats.org/presentationml/2006/ole">
              <mc:AlternateContent xmlns:mc="http://schemas.openxmlformats.org/markup-compatibility/2006">
                <mc:Choice xmlns:v="urn:schemas-microsoft-com:vml" Requires="v">
                  <p:oleObj spid="_x0000_s48190" name="Equation" r:id="rId5" imgW="508800" imgH="662400" progId="Equation.DSMT4">
                    <p:embed/>
                  </p:oleObj>
                </mc:Choice>
                <mc:Fallback>
                  <p:oleObj name="Equation" r:id="rId5" imgW="508800" imgH="662400" progId="Equation.DSMT4">
                    <p:embed/>
                    <p:pic>
                      <p:nvPicPr>
                        <p:cNvPr id="7" name="对象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0312" y="1562583"/>
                          <a:ext cx="5048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9863210" y="1562583"/>
            <a:ext cx="542925" cy="657225"/>
          </p:xfrm>
          <a:graphic>
            <a:graphicData uri="http://schemas.openxmlformats.org/presentationml/2006/ole">
              <mc:AlternateContent xmlns:mc="http://schemas.openxmlformats.org/markup-compatibility/2006">
                <mc:Choice xmlns:v="urn:schemas-microsoft-com:vml" Requires="v">
                  <p:oleObj spid="_x0000_s48191" name="Equation" r:id="rId7" imgW="547200" imgH="662400" progId="Equation.DSMT4">
                    <p:embed/>
                  </p:oleObj>
                </mc:Choice>
                <mc:Fallback>
                  <p:oleObj name="Equation" r:id="rId7" imgW="547200" imgH="662400" progId="Equation.DSMT4">
                    <p:embed/>
                    <p:pic>
                      <p:nvPicPr>
                        <p:cNvPr id="8" name="对象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3210" y="1562583"/>
                          <a:ext cx="5429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394098" y="2314240"/>
            <a:ext cx="323850" cy="714375"/>
          </p:xfrm>
          <a:graphic>
            <a:graphicData uri="http://schemas.openxmlformats.org/presentationml/2006/ole">
              <mc:AlternateContent xmlns:mc="http://schemas.openxmlformats.org/markup-compatibility/2006">
                <mc:Choice xmlns:v="urn:schemas-microsoft-com:vml" Requires="v">
                  <p:oleObj spid="_x0000_s48192" name="Equation" r:id="rId9" imgW="326400" imgH="720000" progId="Equation.DSMT4">
                    <p:embed/>
                  </p:oleObj>
                </mc:Choice>
                <mc:Fallback>
                  <p:oleObj name="Equation" r:id="rId9" imgW="326400" imgH="720000" progId="Equation.DSMT4">
                    <p:embed/>
                    <p:pic>
                      <p:nvPicPr>
                        <p:cNvPr id="9" name="对象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4098" y="2314240"/>
                          <a:ext cx="3238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890521" y="2276512"/>
            <a:ext cx="942974" cy="695324"/>
          </p:xfrm>
          <a:graphic>
            <a:graphicData uri="http://schemas.openxmlformats.org/presentationml/2006/ole">
              <mc:AlternateContent xmlns:mc="http://schemas.openxmlformats.org/markup-compatibility/2006">
                <mc:Choice xmlns:v="urn:schemas-microsoft-com:vml" Requires="v">
                  <p:oleObj spid="_x0000_s48193" name="Equation" r:id="rId11" imgW="950400" imgH="700800" progId="Equation.DSMT4">
                    <p:embed/>
                  </p:oleObj>
                </mc:Choice>
                <mc:Fallback>
                  <p:oleObj name="Equation" r:id="rId11" imgW="950400" imgH="700800" progId="Equation.DSMT4">
                    <p:embed/>
                    <p:pic>
                      <p:nvPicPr>
                        <p:cNvPr id="10" name="对象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0521" y="2276512"/>
                          <a:ext cx="942974"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1066787"/>
                </p:ext>
              </p:extLst>
            </p:nvPr>
          </p:nvGraphicFramePr>
          <p:xfrm>
            <a:off x="1259558" y="3564296"/>
            <a:ext cx="695324" cy="657224"/>
          </p:xfrm>
          <a:graphic>
            <a:graphicData uri="http://schemas.openxmlformats.org/presentationml/2006/ole">
              <mc:AlternateContent xmlns:mc="http://schemas.openxmlformats.org/markup-compatibility/2006">
                <mc:Choice xmlns:v="urn:schemas-microsoft-com:vml" Requires="v">
                  <p:oleObj spid="_x0000_s48194" name="Equation" r:id="rId13" imgW="700800" imgH="662400" progId="Equation.DSMT4">
                    <p:embed/>
                  </p:oleObj>
                </mc:Choice>
                <mc:Fallback>
                  <p:oleObj name="Equation" r:id="rId13" imgW="700800" imgH="662400" progId="Equation.DSMT4">
                    <p:embed/>
                    <p:pic>
                      <p:nvPicPr>
                        <p:cNvPr id="11" name="对象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558" y="3564296"/>
                          <a:ext cx="69532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037293026"/>
                </p:ext>
              </p:extLst>
            </p:nvPr>
          </p:nvGraphicFramePr>
          <p:xfrm>
            <a:off x="2876874" y="3604928"/>
            <a:ext cx="542924" cy="657224"/>
          </p:xfrm>
          <a:graphic>
            <a:graphicData uri="http://schemas.openxmlformats.org/presentationml/2006/ole">
              <mc:AlternateContent xmlns:mc="http://schemas.openxmlformats.org/markup-compatibility/2006">
                <mc:Choice xmlns:v="urn:schemas-microsoft-com:vml" Requires="v">
                  <p:oleObj spid="_x0000_s48195" name="Equation" r:id="rId15" imgW="547200" imgH="662400" progId="Equation.DSMT4">
                    <p:embed/>
                  </p:oleObj>
                </mc:Choice>
                <mc:Fallback>
                  <p:oleObj name="Equation" r:id="rId15" imgW="547200" imgH="662400" progId="Equation.DSMT4">
                    <p:embed/>
                    <p:pic>
                      <p:nvPicPr>
                        <p:cNvPr id="12" name="对象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6874" y="3604928"/>
                          <a:ext cx="54292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TextBox 2">
            <a:extLst>
              <a:ext uri="{FF2B5EF4-FFF2-40B4-BE49-F238E27FC236}">
                <a16:creationId xmlns:a16="http://schemas.microsoft.com/office/drawing/2014/main" id="{43FE975B-178C-41BA-BD9D-B8E9E7F877AB}"/>
              </a:ext>
            </a:extLst>
          </p:cNvPr>
          <p:cNvSpPr txBox="1"/>
          <p:nvPr/>
        </p:nvSpPr>
        <p:spPr>
          <a:xfrm>
            <a:off x="569538" y="589253"/>
            <a:ext cx="10369152" cy="451406"/>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规律</a:t>
            </a:r>
          </a:p>
        </p:txBody>
      </p:sp>
    </p:spTree>
    <p:custDataLst>
      <p:custData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2879790" cy="11060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天体质量</a:t>
            </a:r>
            <a:endParaRPr lang="en-US" altLang="zh-CN"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和平均密度的计算</a:t>
            </a:r>
            <a:r>
              <a:rPr lang="zh-CN" altLang="en-US" sz="2495" kern="0" dirty="0">
                <a:solidFill>
                  <a:srgbClr val="DE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3.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347790" y="419873"/>
            <a:ext cx="5904656" cy="5995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0048" y="755973"/>
            <a:ext cx="10656654" cy="23224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提醒注意</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(1)利用万有引力提供向心力估算天体质量时，估算的只是中心天体的质量。</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(2)区别中心天体半径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和轨道半径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，只有在中心天体表面附近做圆周运动时，才有</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π</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18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中的“</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”只能是中心天体的半径。</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116828958"/>
              </p:ext>
            </p:extLst>
          </p:nvPr>
        </p:nvGraphicFramePr>
        <p:xfrm>
          <a:off x="2700248" y="2514936"/>
          <a:ext cx="219075" cy="657225"/>
        </p:xfrm>
        <a:graphic>
          <a:graphicData uri="http://schemas.openxmlformats.org/presentationml/2006/ole">
            <mc:AlternateContent xmlns:mc="http://schemas.openxmlformats.org/markup-compatibility/2006">
              <mc:Choice xmlns:v="urn:schemas-microsoft-com:vml" Requires="v">
                <p:oleObj spid="_x0000_s13330" name="Equation" r:id="rId4" imgW="5791200" imgH="17373600" progId="">
                  <p:embed/>
                </p:oleObj>
              </mc:Choice>
              <mc:Fallback>
                <p:oleObj name="Equation" r:id="rId4" imgW="5791200" imgH="17373600" progId="">
                  <p:embed/>
                  <p:pic>
                    <p:nvPicPr>
                      <p:cNvPr id="0" name="图片 13312"/>
                      <p:cNvPicPr>
                        <a:picLocks noChangeAspect="1"/>
                      </p:cNvPicPr>
                      <p:nvPr/>
                    </p:nvPicPr>
                    <p:blipFill>
                      <a:blip r:embed="rId5"/>
                      <a:stretch>
                        <a:fillRect/>
                      </a:stretch>
                    </p:blipFill>
                    <p:spPr>
                      <a:xfrm>
                        <a:off x="2700248" y="2514936"/>
                        <a:ext cx="219075" cy="657225"/>
                      </a:xfrm>
                      <a:prstGeom prst="rect">
                        <a:avLst/>
                      </a:prstGeom>
                      <a:noFill/>
                      <a:ln w="9525">
                        <a:noFill/>
                      </a:ln>
                    </p:spPr>
                  </p:pic>
                </p:oleObj>
              </mc:Fallback>
            </mc:AlternateContent>
          </a:graphicData>
        </a:graphic>
      </p:graphicFrame>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8495B0BE-662E-4939-960D-C7FCD7F70B31}">
  <ds:schemaRefs/>
</ds:datastoreItem>
</file>

<file path=customXml/itemProps10.xml><?xml version="1.0" encoding="utf-8"?>
<ds:datastoreItem xmlns:ds="http://schemas.openxmlformats.org/officeDocument/2006/customXml" ds:itemID="{CA9CB7DA-808B-46B5-A1B8-54F0F46E5D62}">
  <ds:schemaRefs/>
</ds:datastoreItem>
</file>

<file path=customXml/itemProps11.xml><?xml version="1.0" encoding="utf-8"?>
<ds:datastoreItem xmlns:ds="http://schemas.openxmlformats.org/officeDocument/2006/customXml" ds:itemID="{AC446939-086E-48B3-B873-01D4D9E8C787}">
  <ds:schemaRefs/>
</ds:datastoreItem>
</file>

<file path=customXml/itemProps12.xml><?xml version="1.0" encoding="utf-8"?>
<ds:datastoreItem xmlns:ds="http://schemas.openxmlformats.org/officeDocument/2006/customXml" ds:itemID="{344B0E25-85A3-440B-AA46-DFD33B117A57}">
  <ds:schemaRefs/>
</ds:datastoreItem>
</file>

<file path=customXml/itemProps13.xml><?xml version="1.0" encoding="utf-8"?>
<ds:datastoreItem xmlns:ds="http://schemas.openxmlformats.org/officeDocument/2006/customXml" ds:itemID="{35ECBD7B-FC54-4DE1-8D92-EB824DF650AD}">
  <ds:schemaRefs/>
</ds:datastoreItem>
</file>

<file path=customXml/itemProps14.xml><?xml version="1.0" encoding="utf-8"?>
<ds:datastoreItem xmlns:ds="http://schemas.openxmlformats.org/officeDocument/2006/customXml" ds:itemID="{22E77757-8181-4F4A-BE1B-ED578AAF99F6}">
  <ds:schemaRefs/>
</ds:datastoreItem>
</file>

<file path=customXml/itemProps15.xml><?xml version="1.0" encoding="utf-8"?>
<ds:datastoreItem xmlns:ds="http://schemas.openxmlformats.org/officeDocument/2006/customXml" ds:itemID="{AB14755E-1D92-4E57-9390-3EF282F3EDA6}">
  <ds:schemaRefs/>
</ds:datastoreItem>
</file>

<file path=customXml/itemProps16.xml><?xml version="1.0" encoding="utf-8"?>
<ds:datastoreItem xmlns:ds="http://schemas.openxmlformats.org/officeDocument/2006/customXml" ds:itemID="{386467AA-9889-4F5D-90BF-68D58786C3AA}">
  <ds:schemaRefs/>
</ds:datastoreItem>
</file>

<file path=customXml/itemProps17.xml><?xml version="1.0" encoding="utf-8"?>
<ds:datastoreItem xmlns:ds="http://schemas.openxmlformats.org/officeDocument/2006/customXml" ds:itemID="{A8F18138-120F-4CD9-9BAD-3EA13CDE53EB}">
  <ds:schemaRefs/>
</ds:datastoreItem>
</file>

<file path=customXml/itemProps18.xml><?xml version="1.0" encoding="utf-8"?>
<ds:datastoreItem xmlns:ds="http://schemas.openxmlformats.org/officeDocument/2006/customXml" ds:itemID="{6A6834A3-4BDB-47CA-A72F-A61AB15504A2}">
  <ds:schemaRefs/>
</ds:datastoreItem>
</file>

<file path=customXml/itemProps19.xml><?xml version="1.0" encoding="utf-8"?>
<ds:datastoreItem xmlns:ds="http://schemas.openxmlformats.org/officeDocument/2006/customXml" ds:itemID="{CE42F226-A3E2-4893-97DB-773101481FE1}">
  <ds:schemaRefs/>
</ds:datastoreItem>
</file>

<file path=customXml/itemProps2.xml><?xml version="1.0" encoding="utf-8"?>
<ds:datastoreItem xmlns:ds="http://schemas.openxmlformats.org/officeDocument/2006/customXml" ds:itemID="{C6D0C7DA-1CB3-473B-8FAD-C93D0AD4CA98}">
  <ds:schemaRefs/>
</ds:datastoreItem>
</file>

<file path=customXml/itemProps20.xml><?xml version="1.0" encoding="utf-8"?>
<ds:datastoreItem xmlns:ds="http://schemas.openxmlformats.org/officeDocument/2006/customXml" ds:itemID="{033C6C02-9761-4091-90AE-15CA615FF4E2}">
  <ds:schemaRefs/>
</ds:datastoreItem>
</file>

<file path=customXml/itemProps21.xml><?xml version="1.0" encoding="utf-8"?>
<ds:datastoreItem xmlns:ds="http://schemas.openxmlformats.org/officeDocument/2006/customXml" ds:itemID="{0C17BCD7-85FE-4CC3-A6BF-3645BFA8420C}">
  <ds:schemaRefs/>
</ds:datastoreItem>
</file>

<file path=customXml/itemProps22.xml><?xml version="1.0" encoding="utf-8"?>
<ds:datastoreItem xmlns:ds="http://schemas.openxmlformats.org/officeDocument/2006/customXml" ds:itemID="{1BCD98B5-3FF8-4040-87E5-8B449602A66E}">
  <ds:schemaRefs/>
</ds:datastoreItem>
</file>

<file path=customXml/itemProps23.xml><?xml version="1.0" encoding="utf-8"?>
<ds:datastoreItem xmlns:ds="http://schemas.openxmlformats.org/officeDocument/2006/customXml" ds:itemID="{C0228A8B-5B11-4E34-B5B5-294A3ED2C923}">
  <ds:schemaRefs/>
</ds:datastoreItem>
</file>

<file path=customXml/itemProps24.xml><?xml version="1.0" encoding="utf-8"?>
<ds:datastoreItem xmlns:ds="http://schemas.openxmlformats.org/officeDocument/2006/customXml" ds:itemID="{6FA8AADF-4C30-414C-B15E-35B42C64E028}">
  <ds:schemaRefs/>
</ds:datastoreItem>
</file>

<file path=customXml/itemProps25.xml><?xml version="1.0" encoding="utf-8"?>
<ds:datastoreItem xmlns:ds="http://schemas.openxmlformats.org/officeDocument/2006/customXml" ds:itemID="{8F007E24-B8F1-4F84-82E0-256ABF38C5A3}">
  <ds:schemaRefs/>
</ds:datastoreItem>
</file>

<file path=customXml/itemProps26.xml><?xml version="1.0" encoding="utf-8"?>
<ds:datastoreItem xmlns:ds="http://schemas.openxmlformats.org/officeDocument/2006/customXml" ds:itemID="{CBD091F5-F790-4C9F-B80B-6298CB85158C}">
  <ds:schemaRefs/>
</ds:datastoreItem>
</file>

<file path=customXml/itemProps27.xml><?xml version="1.0" encoding="utf-8"?>
<ds:datastoreItem xmlns:ds="http://schemas.openxmlformats.org/officeDocument/2006/customXml" ds:itemID="{5965217E-EA39-4C19-9C13-A95FFD53B0AA}">
  <ds:schemaRefs/>
</ds:datastoreItem>
</file>

<file path=customXml/itemProps28.xml><?xml version="1.0" encoding="utf-8"?>
<ds:datastoreItem xmlns:ds="http://schemas.openxmlformats.org/officeDocument/2006/customXml" ds:itemID="{904FEA3A-132F-44E3-887B-E3D8F1F0DA0D}">
  <ds:schemaRefs/>
</ds:datastoreItem>
</file>

<file path=customXml/itemProps29.xml><?xml version="1.0" encoding="utf-8"?>
<ds:datastoreItem xmlns:ds="http://schemas.openxmlformats.org/officeDocument/2006/customXml" ds:itemID="{BA6301D5-4FC1-458F-AD37-FB3B57F8CCF5}">
  <ds:schemaRefs/>
</ds:datastoreItem>
</file>

<file path=customXml/itemProps3.xml><?xml version="1.0" encoding="utf-8"?>
<ds:datastoreItem xmlns:ds="http://schemas.openxmlformats.org/officeDocument/2006/customXml" ds:itemID="{D76B428B-5961-4C57-A30F-83D66E6735FB}">
  <ds:schemaRefs/>
</ds:datastoreItem>
</file>

<file path=customXml/itemProps30.xml><?xml version="1.0" encoding="utf-8"?>
<ds:datastoreItem xmlns:ds="http://schemas.openxmlformats.org/officeDocument/2006/customXml" ds:itemID="{F2C3CA3F-4625-4738-8EAE-6CF8451A65F1}">
  <ds:schemaRefs/>
</ds:datastoreItem>
</file>

<file path=customXml/itemProps31.xml><?xml version="1.0" encoding="utf-8"?>
<ds:datastoreItem xmlns:ds="http://schemas.openxmlformats.org/officeDocument/2006/customXml" ds:itemID="{AB274B5A-3CB2-4D64-A7F5-DBBB7F499BDB}">
  <ds:schemaRefs/>
</ds:datastoreItem>
</file>

<file path=customXml/itemProps32.xml><?xml version="1.0" encoding="utf-8"?>
<ds:datastoreItem xmlns:ds="http://schemas.openxmlformats.org/officeDocument/2006/customXml" ds:itemID="{627323B2-96B0-4496-90C4-34B78081EF67}">
  <ds:schemaRefs/>
</ds:datastoreItem>
</file>

<file path=customXml/itemProps33.xml><?xml version="1.0" encoding="utf-8"?>
<ds:datastoreItem xmlns:ds="http://schemas.openxmlformats.org/officeDocument/2006/customXml" ds:itemID="{0545B4BE-8275-435E-816E-D561799008A0}">
  <ds:schemaRefs/>
</ds:datastoreItem>
</file>

<file path=customXml/itemProps34.xml><?xml version="1.0" encoding="utf-8"?>
<ds:datastoreItem xmlns:ds="http://schemas.openxmlformats.org/officeDocument/2006/customXml" ds:itemID="{542BA8EF-88D1-4FFA-A9DE-D347AEB0BD21}">
  <ds:schemaRefs/>
</ds:datastoreItem>
</file>

<file path=customXml/itemProps35.xml><?xml version="1.0" encoding="utf-8"?>
<ds:datastoreItem xmlns:ds="http://schemas.openxmlformats.org/officeDocument/2006/customXml" ds:itemID="{074472E4-A773-4AB9-B58E-350156DAAB83}">
  <ds:schemaRefs/>
</ds:datastoreItem>
</file>

<file path=customXml/itemProps36.xml><?xml version="1.0" encoding="utf-8"?>
<ds:datastoreItem xmlns:ds="http://schemas.openxmlformats.org/officeDocument/2006/customXml" ds:itemID="{25D70063-7A88-42D9-BC42-CFA8340F667C}">
  <ds:schemaRefs/>
</ds:datastoreItem>
</file>

<file path=customXml/itemProps37.xml><?xml version="1.0" encoding="utf-8"?>
<ds:datastoreItem xmlns:ds="http://schemas.openxmlformats.org/officeDocument/2006/customXml" ds:itemID="{C592D0BB-D585-47D2-A715-008F5A9B02F8}">
  <ds:schemaRefs/>
</ds:datastoreItem>
</file>

<file path=customXml/itemProps38.xml><?xml version="1.0" encoding="utf-8"?>
<ds:datastoreItem xmlns:ds="http://schemas.openxmlformats.org/officeDocument/2006/customXml" ds:itemID="{7AFD0182-DCA8-468B-8C49-549994115EA3}">
  <ds:schemaRefs/>
</ds:datastoreItem>
</file>

<file path=customXml/itemProps39.xml><?xml version="1.0" encoding="utf-8"?>
<ds:datastoreItem xmlns:ds="http://schemas.openxmlformats.org/officeDocument/2006/customXml" ds:itemID="{5B7020AD-0A83-4DBD-A5FA-DBCD30D880E4}">
  <ds:schemaRefs/>
</ds:datastoreItem>
</file>

<file path=customXml/itemProps4.xml><?xml version="1.0" encoding="utf-8"?>
<ds:datastoreItem xmlns:ds="http://schemas.openxmlformats.org/officeDocument/2006/customXml" ds:itemID="{A90C8BB0-4EC5-46E7-954E-208EF7655351}">
  <ds:schemaRefs/>
</ds:datastoreItem>
</file>

<file path=customXml/itemProps40.xml><?xml version="1.0" encoding="utf-8"?>
<ds:datastoreItem xmlns:ds="http://schemas.openxmlformats.org/officeDocument/2006/customXml" ds:itemID="{AF0A82A5-6814-443A-B31F-96EB2A9199CA}">
  <ds:schemaRefs/>
</ds:datastoreItem>
</file>

<file path=customXml/itemProps41.xml><?xml version="1.0" encoding="utf-8"?>
<ds:datastoreItem xmlns:ds="http://schemas.openxmlformats.org/officeDocument/2006/customXml" ds:itemID="{615D24A1-5A07-4D21-ADA6-AA2DE343A0A0}">
  <ds:schemaRefs/>
</ds:datastoreItem>
</file>

<file path=customXml/itemProps42.xml><?xml version="1.0" encoding="utf-8"?>
<ds:datastoreItem xmlns:ds="http://schemas.openxmlformats.org/officeDocument/2006/customXml" ds:itemID="{3A19AF9A-0B76-4CE4-9639-D78726E0904F}">
  <ds:schemaRefs/>
</ds:datastoreItem>
</file>

<file path=customXml/itemProps43.xml><?xml version="1.0" encoding="utf-8"?>
<ds:datastoreItem xmlns:ds="http://schemas.openxmlformats.org/officeDocument/2006/customXml" ds:itemID="{4FBB886C-B8AE-431D-97C8-DDED7C2D871A}">
  <ds:schemaRefs/>
</ds:datastoreItem>
</file>

<file path=customXml/itemProps44.xml><?xml version="1.0" encoding="utf-8"?>
<ds:datastoreItem xmlns:ds="http://schemas.openxmlformats.org/officeDocument/2006/customXml" ds:itemID="{15251D70-2F21-443C-AE23-DB2FC6C64870}">
  <ds:schemaRefs/>
</ds:datastoreItem>
</file>

<file path=customXml/itemProps45.xml><?xml version="1.0" encoding="utf-8"?>
<ds:datastoreItem xmlns:ds="http://schemas.openxmlformats.org/officeDocument/2006/customXml" ds:itemID="{05F4ADC8-A72B-4027-AF77-6068EFC062F5}">
  <ds:schemaRefs/>
</ds:datastoreItem>
</file>

<file path=customXml/itemProps46.xml><?xml version="1.0" encoding="utf-8"?>
<ds:datastoreItem xmlns:ds="http://schemas.openxmlformats.org/officeDocument/2006/customXml" ds:itemID="{0F317C27-9AC4-4227-B5E3-65A0C2AE651E}">
  <ds:schemaRefs/>
</ds:datastoreItem>
</file>

<file path=customXml/itemProps47.xml><?xml version="1.0" encoding="utf-8"?>
<ds:datastoreItem xmlns:ds="http://schemas.openxmlformats.org/officeDocument/2006/customXml" ds:itemID="{A9B5A337-D465-4B29-BDBF-45132A8C626A}">
  <ds:schemaRefs/>
</ds:datastoreItem>
</file>

<file path=customXml/itemProps48.xml><?xml version="1.0" encoding="utf-8"?>
<ds:datastoreItem xmlns:ds="http://schemas.openxmlformats.org/officeDocument/2006/customXml" ds:itemID="{794CA51F-11F0-4762-A2C1-60954935BB2C}">
  <ds:schemaRefs/>
</ds:datastoreItem>
</file>

<file path=customXml/itemProps49.xml><?xml version="1.0" encoding="utf-8"?>
<ds:datastoreItem xmlns:ds="http://schemas.openxmlformats.org/officeDocument/2006/customXml" ds:itemID="{8FF6CE2F-D3C1-430E-9493-D754BD9FB11B}">
  <ds:schemaRefs/>
</ds:datastoreItem>
</file>

<file path=customXml/itemProps5.xml><?xml version="1.0" encoding="utf-8"?>
<ds:datastoreItem xmlns:ds="http://schemas.openxmlformats.org/officeDocument/2006/customXml" ds:itemID="{58ABBDD1-3D82-4195-9BD2-3979A266AF5A}">
  <ds:schemaRefs/>
</ds:datastoreItem>
</file>

<file path=customXml/itemProps50.xml><?xml version="1.0" encoding="utf-8"?>
<ds:datastoreItem xmlns:ds="http://schemas.openxmlformats.org/officeDocument/2006/customXml" ds:itemID="{6C930865-22FF-4862-97EE-EE8E7F12E475}">
  <ds:schemaRefs/>
</ds:datastoreItem>
</file>

<file path=customXml/itemProps51.xml><?xml version="1.0" encoding="utf-8"?>
<ds:datastoreItem xmlns:ds="http://schemas.openxmlformats.org/officeDocument/2006/customXml" ds:itemID="{B975FCEA-C0C1-49A4-88F4-B81DAFCB3E62}">
  <ds:schemaRefs/>
</ds:datastoreItem>
</file>

<file path=customXml/itemProps52.xml><?xml version="1.0" encoding="utf-8"?>
<ds:datastoreItem xmlns:ds="http://schemas.openxmlformats.org/officeDocument/2006/customXml" ds:itemID="{D55166A7-4191-481A-AFD5-E0448B46CF37}">
  <ds:schemaRefs/>
</ds:datastoreItem>
</file>

<file path=customXml/itemProps53.xml><?xml version="1.0" encoding="utf-8"?>
<ds:datastoreItem xmlns:ds="http://schemas.openxmlformats.org/officeDocument/2006/customXml" ds:itemID="{7E341A73-DDB3-4BF2-9E55-C75E0DF5A90C}">
  <ds:schemaRefs/>
</ds:datastoreItem>
</file>

<file path=customXml/itemProps54.xml><?xml version="1.0" encoding="utf-8"?>
<ds:datastoreItem xmlns:ds="http://schemas.openxmlformats.org/officeDocument/2006/customXml" ds:itemID="{48A3C3A2-58F2-4E6C-BE76-71128C19C56F}">
  <ds:schemaRefs/>
</ds:datastoreItem>
</file>

<file path=customXml/itemProps55.xml><?xml version="1.0" encoding="utf-8"?>
<ds:datastoreItem xmlns:ds="http://schemas.openxmlformats.org/officeDocument/2006/customXml" ds:itemID="{9830CEDD-99E0-4BA9-AD73-6585A87B4354}">
  <ds:schemaRefs/>
</ds:datastoreItem>
</file>

<file path=customXml/itemProps56.xml><?xml version="1.0" encoding="utf-8"?>
<ds:datastoreItem xmlns:ds="http://schemas.openxmlformats.org/officeDocument/2006/customXml" ds:itemID="{61E9CE33-78A9-49FE-89C9-59E254992F34}">
  <ds:schemaRefs/>
</ds:datastoreItem>
</file>

<file path=customXml/itemProps57.xml><?xml version="1.0" encoding="utf-8"?>
<ds:datastoreItem xmlns:ds="http://schemas.openxmlformats.org/officeDocument/2006/customXml" ds:itemID="{FA63B05A-8497-4B86-9E89-FD9E48FBC694}">
  <ds:schemaRefs/>
</ds:datastoreItem>
</file>

<file path=customXml/itemProps58.xml><?xml version="1.0" encoding="utf-8"?>
<ds:datastoreItem xmlns:ds="http://schemas.openxmlformats.org/officeDocument/2006/customXml" ds:itemID="{AF8989D5-46AC-49E1-B7B6-677B103AD959}">
  <ds:schemaRefs/>
</ds:datastoreItem>
</file>

<file path=customXml/itemProps59.xml><?xml version="1.0" encoding="utf-8"?>
<ds:datastoreItem xmlns:ds="http://schemas.openxmlformats.org/officeDocument/2006/customXml" ds:itemID="{A1B2CEE1-6856-473E-963B-9165C336B6B2}">
  <ds:schemaRefs/>
</ds:datastoreItem>
</file>

<file path=customXml/itemProps6.xml><?xml version="1.0" encoding="utf-8"?>
<ds:datastoreItem xmlns:ds="http://schemas.openxmlformats.org/officeDocument/2006/customXml" ds:itemID="{3E5903AF-44B3-4797-BCBD-150DD253BBDB}">
  <ds:schemaRefs/>
</ds:datastoreItem>
</file>

<file path=customXml/itemProps60.xml><?xml version="1.0" encoding="utf-8"?>
<ds:datastoreItem xmlns:ds="http://schemas.openxmlformats.org/officeDocument/2006/customXml" ds:itemID="{E9ABD371-0D3A-4E88-9DD6-9B07A9F84029}">
  <ds:schemaRefs/>
</ds:datastoreItem>
</file>

<file path=customXml/itemProps61.xml><?xml version="1.0" encoding="utf-8"?>
<ds:datastoreItem xmlns:ds="http://schemas.openxmlformats.org/officeDocument/2006/customXml" ds:itemID="{DA4E2300-E5F9-449D-AB77-3BA2066667E7}">
  <ds:schemaRefs/>
</ds:datastoreItem>
</file>

<file path=customXml/itemProps62.xml><?xml version="1.0" encoding="utf-8"?>
<ds:datastoreItem xmlns:ds="http://schemas.openxmlformats.org/officeDocument/2006/customXml" ds:itemID="{F819A4A4-AFB1-4B48-985D-E70834047C74}">
  <ds:schemaRefs/>
</ds:datastoreItem>
</file>

<file path=customXml/itemProps63.xml><?xml version="1.0" encoding="utf-8"?>
<ds:datastoreItem xmlns:ds="http://schemas.openxmlformats.org/officeDocument/2006/customXml" ds:itemID="{9131D485-5CFE-412A-8F68-A824ADFE0822}">
  <ds:schemaRefs/>
</ds:datastoreItem>
</file>

<file path=customXml/itemProps64.xml><?xml version="1.0" encoding="utf-8"?>
<ds:datastoreItem xmlns:ds="http://schemas.openxmlformats.org/officeDocument/2006/customXml" ds:itemID="{C4E37C21-B2C9-406F-B822-CA55AF29BCDF}">
  <ds:schemaRefs/>
</ds:datastoreItem>
</file>

<file path=customXml/itemProps65.xml><?xml version="1.0" encoding="utf-8"?>
<ds:datastoreItem xmlns:ds="http://schemas.openxmlformats.org/officeDocument/2006/customXml" ds:itemID="{C6493322-F55F-4051-90F4-7E1730998E46}">
  <ds:schemaRefs/>
</ds:datastoreItem>
</file>

<file path=customXml/itemProps66.xml><?xml version="1.0" encoding="utf-8"?>
<ds:datastoreItem xmlns:ds="http://schemas.openxmlformats.org/officeDocument/2006/customXml" ds:itemID="{D5061EEB-C19F-4C7A-85E8-2EAAF2A7F579}">
  <ds:schemaRefs/>
</ds:datastoreItem>
</file>

<file path=customXml/itemProps67.xml><?xml version="1.0" encoding="utf-8"?>
<ds:datastoreItem xmlns:ds="http://schemas.openxmlformats.org/officeDocument/2006/customXml" ds:itemID="{7AE040F5-71DE-4746-98AE-03C7C2516BFB}">
  <ds:schemaRefs/>
</ds:datastoreItem>
</file>

<file path=customXml/itemProps68.xml><?xml version="1.0" encoding="utf-8"?>
<ds:datastoreItem xmlns:ds="http://schemas.openxmlformats.org/officeDocument/2006/customXml" ds:itemID="{DDB05FB4-AECB-4630-B548-8FA6E9E75B65}">
  <ds:schemaRefs/>
</ds:datastoreItem>
</file>

<file path=customXml/itemProps69.xml><?xml version="1.0" encoding="utf-8"?>
<ds:datastoreItem xmlns:ds="http://schemas.openxmlformats.org/officeDocument/2006/customXml" ds:itemID="{3988EBBE-ED60-4082-915E-C99F7AE7E618}">
  <ds:schemaRefs/>
</ds:datastoreItem>
</file>

<file path=customXml/itemProps7.xml><?xml version="1.0" encoding="utf-8"?>
<ds:datastoreItem xmlns:ds="http://schemas.openxmlformats.org/officeDocument/2006/customXml" ds:itemID="{1644B198-F39E-404E-ACF5-259563D977F8}">
  <ds:schemaRefs/>
</ds:datastoreItem>
</file>

<file path=customXml/itemProps70.xml><?xml version="1.0" encoding="utf-8"?>
<ds:datastoreItem xmlns:ds="http://schemas.openxmlformats.org/officeDocument/2006/customXml" ds:itemID="{DEC9C6A5-F2AD-4DDB-9564-9F4F46EE1C25}">
  <ds:schemaRefs/>
</ds:datastoreItem>
</file>

<file path=customXml/itemProps8.xml><?xml version="1.0" encoding="utf-8"?>
<ds:datastoreItem xmlns:ds="http://schemas.openxmlformats.org/officeDocument/2006/customXml" ds:itemID="{02543AC8-6746-426D-BEB8-D76181D62C17}">
  <ds:schemaRefs/>
</ds:datastoreItem>
</file>

<file path=customXml/itemProps9.xml><?xml version="1.0" encoding="utf-8"?>
<ds:datastoreItem xmlns:ds="http://schemas.openxmlformats.org/officeDocument/2006/customXml" ds:itemID="{AA209995-C7E7-4226-BD7C-2CD5DE6CB6A0}">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95</TotalTime>
  <Words>2220</Words>
  <Application>Microsoft Office PowerPoint</Application>
  <PresentationFormat>自定义</PresentationFormat>
  <Paragraphs>161</Paragraphs>
  <Slides>25</Slides>
  <Notes>20</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vt:i4>
      </vt:variant>
      <vt:variant>
        <vt:lpstr>幻灯片标题</vt:lpstr>
      </vt:variant>
      <vt:variant>
        <vt:i4>25</vt:i4>
      </vt:variant>
    </vt:vector>
  </HeadingPairs>
  <TitlesOfParts>
    <vt:vector size="43" baseType="lpstr">
      <vt:lpstr>等线</vt:lpstr>
      <vt:lpstr>等线 Light</vt:lpstr>
      <vt:lpstr>仿宋</vt:lpstr>
      <vt:lpstr>黑体</vt:lpstr>
      <vt:lpstr>华文隶书</vt:lpstr>
      <vt:lpstr>华文细黑</vt:lpstr>
      <vt:lpstr>楷体</vt:lpstr>
      <vt:lpstr>宋体</vt:lpstr>
      <vt:lpstr>微软雅黑</vt:lpstr>
      <vt:lpstr>Arial</vt:lpstr>
      <vt:lpstr>Arial Narrow</vt:lpstr>
      <vt:lpstr>Calibri</vt:lpstr>
      <vt:lpstr>Times New Roman</vt:lpstr>
      <vt:lpstr>自定义设计方案</vt:lpstr>
      <vt:lpstr>返回目录</vt:lpstr>
      <vt:lpstr>2_Office 主题​​</vt:lpstr>
      <vt:lpstr>MathType 6.0 Equation</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CHEN Sir</dc:creator>
  <cp:lastModifiedBy>陈SIR</cp:lastModifiedBy>
  <cp:revision>136</cp:revision>
  <dcterms:created xsi:type="dcterms:W3CDTF">2025-01-13T03:19:00Z</dcterms:created>
  <dcterms:modified xsi:type="dcterms:W3CDTF">2025-06-03T08:55:29Z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434A19A9F51F40488FBE4EB732365D4E_12</vt:lpwstr>
  </property>
  <property fmtid="{D5CDD505-2E9C-101B-9397-08002B2CF9AE}" pid="3" name="KSOProductBuildVer">
    <vt:lpwstr>2052-12.1.0.19770</vt:lpwstr>
  </property>
</Properties>
</file>